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0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Lst>
  <p:sldSz cx="9144000" cy="5143500" type="screen16x9"/>
  <p:notesSz cx="6858000" cy="9144000"/>
  <p:embeddedFontLst>
    <p:embeddedFont>
      <p:font typeface="Caveat" panose="020B0604020202020204" charset="0"/>
      <p:regular r:id="rId103"/>
      <p:bold r:id="rId104"/>
    </p:embeddedFont>
    <p:embeddedFont>
      <p:font typeface="Georgia" panose="02040502050405020303" pitchFamily="18" charset="0"/>
      <p:regular r:id="rId105"/>
      <p:bold r:id="rId106"/>
      <p:italic r:id="rId107"/>
      <p:boldItalic r:id="rId108"/>
    </p:embeddedFont>
    <p:embeddedFont>
      <p:font typeface="Lobster" panose="00000500000000000000" pitchFamily="2" charset="0"/>
      <p:regular r:id="rId109"/>
    </p:embeddedFont>
    <p:embeddedFont>
      <p:font typeface="Roboto" panose="02000000000000000000" pitchFamily="2" charset="0"/>
      <p:regular r:id="rId110"/>
      <p:bold r:id="rId111"/>
      <p:italic r:id="rId112"/>
      <p:boldItalic r:id="rId1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D9A7AF-C877-446F-A0D7-CA929747E00A}">
  <a:tblStyle styleId="{68D9A7AF-C877-446F-A0D7-CA929747E0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87" autoAdjust="0"/>
    <p:restoredTop sz="94660"/>
  </p:normalViewPr>
  <p:slideViewPr>
    <p:cSldViewPr snapToGrid="0">
      <p:cViewPr varScale="1">
        <p:scale>
          <a:sx n="67" d="100"/>
          <a:sy n="67" d="100"/>
        </p:scale>
        <p:origin x="60" y="13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Thanks Professor Ray for the introduction. Hello everyone, welcome to my Ph.D. proposal presentation. The topic of my dissertation will be “Learning to Edit Code.” </a:t>
            </a:r>
            <a:endParaRPr sz="17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b0a678b77_0_2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b0a678b77_0_2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look details into Encoder-Decoder based Code Editing?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061c22cbe0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061c22cbe0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can see here, without the guidance, MODIT generates an incorrect patch. </a:t>
            </a:r>
            <a:endParaRPr/>
          </a:p>
          <a:p>
            <a:pPr marL="0" lvl="0" indent="0" algn="l" rtl="0">
              <a:spcBef>
                <a:spcPts val="0"/>
              </a:spcBef>
              <a:spcAft>
                <a:spcPts val="0"/>
              </a:spcAft>
              <a:buNone/>
            </a:pPr>
            <a:endParaRPr/>
          </a:p>
          <a:p>
            <a:pPr marL="0" lvl="0" indent="0" algn="l" rtl="0">
              <a:spcBef>
                <a:spcPts val="0"/>
              </a:spcBef>
              <a:spcAft>
                <a:spcPts val="0"/>
              </a:spcAft>
              <a:buNone/>
            </a:pPr>
            <a:r>
              <a:rPr lang="en"/>
              <a:t>But with the guidance model is able to predict correctly.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72bca8e00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72bca8e0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Encoder-Decoder based  code editor is a machine learning model which consists of a Code Encoder and Code Decoder. </a:t>
            </a:r>
            <a:endParaRPr/>
          </a:p>
          <a:p>
            <a:pPr marL="0" lvl="0" indent="0" algn="l" rtl="0">
              <a:spcBef>
                <a:spcPts val="0"/>
              </a:spcBef>
              <a:spcAft>
                <a:spcPts val="0"/>
              </a:spcAft>
              <a:buNone/>
            </a:pPr>
            <a:endParaRPr/>
          </a:p>
          <a:p>
            <a:pPr marL="0" lvl="0" indent="0" algn="l" rtl="0">
              <a:spcBef>
                <a:spcPts val="0"/>
              </a:spcBef>
              <a:spcAft>
                <a:spcPts val="0"/>
              </a:spcAft>
              <a:buNone/>
            </a:pPr>
            <a:r>
              <a:rPr lang="en"/>
              <a:t>Together they can learn the edit patterns from example edits and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72bca8e00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72bca8e0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encoder and the decode learns the edit patterns, they can apply the patterns in similar context. Now let us look at how the encoders and decoders work.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72bca8e00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72bca8e0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encode takes in the code before edit and  encodes it to a vectorized representation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the edited code from those vectorized representations.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b0a678b77_0_3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b0a678b77_0_3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formally defined encoder decoder based code editors,  let me compare my contribution with respect to some of the existing techniques that uses encode-decoder based methods.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b0a678b77_0_2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b0a678b77_0_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 list some existing techniques and evaluate four different properties of those techniques.  The first category is whether or not the editor can generate concrete code, or just a template. If a method cannot generate concrete code, it may not be used as automated code editor. Second, I check whether the edited code is syntactically correct, third whether it is contextually correct. And finally, whether those approaches are capable of handling multi-modal information that is different source of input information. </a:t>
            </a:r>
            <a:endParaRPr/>
          </a:p>
          <a:p>
            <a:pPr marL="0" lvl="0" indent="0" algn="l" rtl="0">
              <a:spcBef>
                <a:spcPts val="0"/>
              </a:spcBef>
              <a:spcAft>
                <a:spcPts val="0"/>
              </a:spcAft>
              <a:buNone/>
            </a:pPr>
            <a:r>
              <a:rPr lang="en"/>
              <a:t>Among these CODIT, which is published in TSE 2020, PLBART, which is published in NAACL 2021, and MODIT, which is a work in progress are going to be part of my dissertation.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As I am designing techniques for source code analysis, I should consider the  properties of the source code, and let us revisit what properties of the source code should we consider while building such a model.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72bca8e00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72bca8e00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particular, let us recap what properties should the encoder and the decode exhibit. But Let us look at different properties of code first.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72bca8e00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72bca8e00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consider this line of code. I looks like Just a plain simple line of code. But is it just the code? </a:t>
            </a:r>
            <a:endParaRPr/>
          </a:p>
          <a:p>
            <a:pPr marL="0" lvl="0" indent="0" algn="l" rtl="0">
              <a:spcBef>
                <a:spcPts val="0"/>
              </a:spcBef>
              <a:spcAft>
                <a:spcPts val="0"/>
              </a:spcAft>
              <a:buNone/>
            </a:pPr>
            <a:endParaRPr/>
          </a:p>
          <a:p>
            <a:pPr marL="0" lvl="0" indent="0" algn="l" rtl="0">
              <a:spcBef>
                <a:spcPts val="0"/>
              </a:spcBef>
              <a:spcAft>
                <a:spcPts val="0"/>
              </a:spcAft>
              <a:buNone/>
            </a:pPr>
            <a:r>
              <a:rPr lang="en"/>
              <a:t>When we parse the code, we get a syntax tree. </a:t>
            </a:r>
            <a:endParaRPr/>
          </a:p>
          <a:p>
            <a:pPr marL="0" lvl="0" indent="0" algn="l" rtl="0">
              <a:spcBef>
                <a:spcPts val="0"/>
              </a:spcBef>
              <a:spcAft>
                <a:spcPts val="0"/>
              </a:spcAft>
              <a:buNone/>
            </a:pPr>
            <a:endParaRPr/>
          </a:p>
          <a:p>
            <a:pPr marL="0" lvl="0" indent="0" algn="l" rtl="0">
              <a:spcBef>
                <a:spcPts val="0"/>
              </a:spcBef>
              <a:spcAft>
                <a:spcPts val="0"/>
              </a:spcAft>
              <a:buNone/>
            </a:pPr>
            <a:r>
              <a:rPr lang="en"/>
              <a:t>Which means code is not a flat sequence of tokens</a:t>
            </a:r>
            <a:endParaRPr/>
          </a:p>
          <a:p>
            <a:pPr marL="0" lvl="0" indent="0" algn="l" rtl="0">
              <a:spcBef>
                <a:spcPts val="0"/>
              </a:spcBef>
              <a:spcAft>
                <a:spcPts val="0"/>
              </a:spcAft>
              <a:buNone/>
            </a:pPr>
            <a:endParaRPr/>
          </a:p>
          <a:p>
            <a:pPr marL="0" lvl="0" indent="0" algn="l" rtl="0">
              <a:spcBef>
                <a:spcPts val="0"/>
              </a:spcBef>
              <a:spcAft>
                <a:spcPts val="0"/>
              </a:spcAft>
              <a:buNone/>
            </a:pPr>
            <a:r>
              <a:rPr lang="en"/>
              <a:t>it is highly structured. </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lot of properties of code which are invisible in the face value of the code. for instance, when we write code, we do not see the non-terminals, but every parsable code has non-terminals in its structure. And these non-terminals really defines the meaning of the code.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d72bca8e00_0_1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d72bca8e00_0_1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Furthermore, </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Different components of source code may contain </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Different dependencies. For instance, </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Control Dependency</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Data dependency</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Some of the relations between code components can be very long distance. For example, in this case variable object is declared in line 2 but used in line 21. </a:t>
            </a:r>
            <a:endParaRPr sz="19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72bca8e00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72bca8e0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Thus, To fully understand the code through an encoder,  the encoder model should</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Understand the structure</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Understand the dependency</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And understand the long range relations. Now we will see the properties of the Decoder</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72bca8e00_0_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72bca8e0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moving on the details of the proposed topic, let us first recap the problem I am working on and formally define the problem. Let us also recap some of the background information. </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72bca8e00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72bca8e0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Since the Decoder is essentially a code generator, It should ensure syntactic correctness and semantic or contextual correctness. To understand up what I meant by these correctness properties, let us look at some counter examples.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is a syntactically incorrect code. Because</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Of this misplaced if token. If a model makes one such mistake, the whole code is practically useless.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code is contexually incorrect because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 function name is passed as parameters of another function.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Also, even though the return type of the function is boolean, the generated function is returning null. When these code are passed through a compiler, the first one will result in a syntax error by the compiler, and the second one will result in a semantic error. Nevertheless, now that we know the bar of expectation from both the encoder and decoder, let us dive into my research. </a:t>
            </a:r>
            <a:endParaRPr sz="16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d72bca8e00_0_4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d72bca8e00_0_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am proposing three different components in my dissertation. First, where I designed a model for enforcing syntactic correctness.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In second component, I present technique where we learned Contextual Correctness, </a:t>
            </a:r>
            <a:endParaRPr/>
          </a:p>
          <a:p>
            <a:pPr marL="0" lvl="0" indent="0" algn="l" rtl="0">
              <a:spcBef>
                <a:spcPts val="0"/>
              </a:spcBef>
              <a:spcAft>
                <a:spcPts val="0"/>
              </a:spcAft>
              <a:buNone/>
            </a:pPr>
            <a:endParaRPr/>
          </a:p>
          <a:p>
            <a:pPr marL="0" lvl="0" indent="0" algn="l" rtl="0">
              <a:spcBef>
                <a:spcPts val="0"/>
              </a:spcBef>
              <a:spcAft>
                <a:spcPts val="0"/>
              </a:spcAft>
              <a:buNone/>
            </a:pPr>
            <a:r>
              <a:rPr lang="en"/>
              <a:t>In this third component, I present a technique which combines multiple information source in a multi-modal learning fashion. Before moving to the first component, let us quickly visit what are the problem we wanted to solve in CODIT, that is what was missing in the state of the art that time. </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d9d200b1a2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d9d200b1a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simple way to implement Encoder-decoder based Code Editot is to use Recurrent Neural Network based Encoder and Decoder, where both of them treats code as a mere sequence of tokens. An approach proposed by Tufano et. al. used Recurrent Neural Network to encoder and decode code, in both case as sequence to tokens. But such treatment would cause certain problems.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To understand the problem, Let us put a closer look at how the decoder generates the edited code.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The decoder generates the edited code sequentially one token at a time. While generating a token, decoder only relies on the output of the previous step and the internal state of the decoder. The internal state supposedly contains all the information of everything that had been generated before that particular token.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d9d200b1a2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d9d200b1a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Since RNN based decoder “ONLY” remembers what it had generated so far through its internal state. There is always a chance that the decoder can generate a wrong token in a certain position.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And that’s a problem, because, one wrong token could make the whole edited code syntactically incorrect, and no matter how correct the system works before or after that wrong prediction, the whole edited code is practically useless. With this problem stated, let us move onto CODIT.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72bca8e00_0_5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72bca8e00_0_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Georgia"/>
                <a:ea typeface="Georgia"/>
                <a:cs typeface="Georgia"/>
                <a:sym typeface="Georgia"/>
              </a:rPr>
              <a:t>In this research we ask the question </a:t>
            </a:r>
            <a:r>
              <a:rPr lang="en" sz="1200">
                <a:solidFill>
                  <a:schemeClr val="dk1"/>
                </a:solidFill>
                <a:latin typeface="Georgia"/>
                <a:ea typeface="Georgia"/>
                <a:cs typeface="Georgia"/>
                <a:sym typeface="Georgia"/>
              </a:rPr>
              <a:t>Is it possible to </a:t>
            </a:r>
            <a:r>
              <a:rPr lang="en" sz="1200" b="1">
                <a:solidFill>
                  <a:schemeClr val="dk1"/>
                </a:solidFill>
                <a:latin typeface="Georgia"/>
                <a:ea typeface="Georgia"/>
                <a:cs typeface="Georgia"/>
                <a:sym typeface="Georgia"/>
              </a:rPr>
              <a:t>Edit Code</a:t>
            </a:r>
            <a:r>
              <a:rPr lang="en" sz="1200">
                <a:solidFill>
                  <a:schemeClr val="dk1"/>
                </a:solidFill>
                <a:latin typeface="Georgia"/>
                <a:ea typeface="Georgia"/>
                <a:cs typeface="Georgia"/>
                <a:sym typeface="Georgia"/>
              </a:rPr>
              <a:t> with </a:t>
            </a:r>
            <a:r>
              <a:rPr lang="en" sz="1200" b="1">
                <a:solidFill>
                  <a:srgbClr val="274E13"/>
                </a:solidFill>
                <a:latin typeface="Georgia"/>
                <a:ea typeface="Georgia"/>
                <a:cs typeface="Georgia"/>
                <a:sym typeface="Georgia"/>
              </a:rPr>
              <a:t>Guaranteed</a:t>
            </a:r>
            <a:r>
              <a:rPr lang="en" sz="1200">
                <a:solidFill>
                  <a:schemeClr val="dk1"/>
                </a:solidFill>
                <a:latin typeface="Georgia"/>
                <a:ea typeface="Georgia"/>
                <a:cs typeface="Georgia"/>
                <a:sym typeface="Georgia"/>
              </a:rPr>
              <a:t> </a:t>
            </a:r>
            <a:r>
              <a:rPr lang="en" sz="1200" b="1">
                <a:solidFill>
                  <a:srgbClr val="20124D"/>
                </a:solidFill>
                <a:latin typeface="Georgia"/>
                <a:ea typeface="Georgia"/>
                <a:cs typeface="Georgia"/>
                <a:sym typeface="Georgia"/>
              </a:rPr>
              <a:t>Syntactic Correctness</a:t>
            </a:r>
            <a:r>
              <a:rPr lang="en" sz="1200">
                <a:solidFill>
                  <a:schemeClr val="dk1"/>
                </a:solidFill>
                <a:latin typeface="Georgia"/>
                <a:ea typeface="Georgia"/>
                <a:cs typeface="Georgia"/>
                <a:sym typeface="Georgia"/>
              </a:rPr>
              <a:t>? </a:t>
            </a:r>
            <a:endParaRPr sz="1200">
              <a:latin typeface="Georgia"/>
              <a:ea typeface="Georgia"/>
              <a:cs typeface="Georgia"/>
              <a:sym typeface="Georgi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72bca8e00_0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72bca8e00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enforce syntactic correctness inside the decoder so that it generates code that are syntactically correct.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d72bca8e00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d72bca8e00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Recall from Compiler-101, a code is syntactically correct </a:t>
            </a:r>
            <a:endParaRPr/>
          </a:p>
          <a:p>
            <a:pPr marL="0" lvl="0" indent="0" algn="l" rtl="0">
              <a:spcBef>
                <a:spcPts val="0"/>
              </a:spcBef>
              <a:spcAft>
                <a:spcPts val="0"/>
              </a:spcAft>
              <a:buNone/>
            </a:pPr>
            <a:endParaRPr/>
          </a:p>
          <a:p>
            <a:pPr marL="0" lvl="0" indent="0" algn="l" rtl="0">
              <a:spcBef>
                <a:spcPts val="0"/>
              </a:spcBef>
              <a:spcAft>
                <a:spcPts val="0"/>
              </a:spcAft>
              <a:buNone/>
            </a:pPr>
            <a:r>
              <a:rPr lang="en"/>
              <a:t>as long as it can produce a syntax tree. Thus, we change the perspective of code a little bit while designing CODIT, instead of viewing code as token sequences, CODIT sees code as syntax trees.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d72bca8e00_0_6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d72bca8e00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We design Codit, which is a tree based encoder decoder model.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Codit first into extract the syntax tree of the code before the edit</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Codit then translate it to the syntax tree after edit.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And finally, codit converts the edited syntax tree to the edited code. By generating syntax tree, codit guarantees that that edited code is syntactically correct. Now let us look a bit in depth into the working process of Codit. Codit works on two step process.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In first step, Codit translates the structure, and </a:t>
            </a:r>
            <a:endParaRPr sz="1700"/>
          </a:p>
          <a:p>
            <a:pPr marL="0" lvl="0" indent="0" algn="l" rtl="0">
              <a:spcBef>
                <a:spcPts val="0"/>
              </a:spcBef>
              <a:spcAft>
                <a:spcPts val="0"/>
              </a:spcAft>
              <a:buNone/>
            </a:pPr>
            <a:endParaRPr sz="1500"/>
          </a:p>
          <a:p>
            <a:pPr marL="0" lvl="0" indent="0" algn="l" rtl="0">
              <a:spcBef>
                <a:spcPts val="0"/>
              </a:spcBef>
              <a:spcAft>
                <a:spcPts val="0"/>
              </a:spcAft>
              <a:buNone/>
            </a:pPr>
            <a:r>
              <a:rPr lang="en" sz="1500"/>
              <a:t>in second step Codit generates the Edited code. </a:t>
            </a:r>
            <a:endParaRPr sz="15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d72bca8e00_0_6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d72bca8e00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see the step 1 that is the tree translation.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72bca8e00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72bca8e0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Developers edit code for different purpose. For instance, they edit code for adding new feature to their code base,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Or edit code for fixing bugs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Or edit code for refactoring existing code. </a:t>
            </a:r>
            <a:endParaRPr sz="1400"/>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d72bca8e00_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d72bca8e00_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Also recall from the Compiler 101, syntax tree is a collection of production rules from the language grammar applied sequentially to the root node to derive the tree.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To encode the syntax tree,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we extract those grammar production rules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That make up the tree</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of the programming language as a sequence. If we apply these rules sequentially, we can derive the tree structure corresponding to this code. </a:t>
            </a:r>
            <a:endParaRPr sz="15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d72bca8e00_0_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d72bca8e00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Once, trees are converted to sequence of rules, Codit then translates the before edit version of the rules to the sequence of rule corresponding to the after edit version of the code. </a:t>
            </a:r>
            <a:endParaRPr sz="15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d72bca8e00_0_7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d72bca8e00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From those generated rule sequence, Codit takes one rule at a time and grows the syntax tree in leftmost derivation fashion.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CODIT takes a rule and expands the leftmost bottommost non terminal node.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At any point, if the rule head does not match with the node to be expanded,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codit can ignore that rule, or chose an alternative one.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Codit stops when there are no more non-terminal node to be expanded. That is the tree is fully grown. </a:t>
            </a:r>
            <a:endParaRPr sz="15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d72bca8e00_0_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d72bca8e00_0_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Thus, essentially by translating sequence of rule,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we are translating the structure of the code and ensuring that the generated structure is syntactically correct. </a:t>
            </a:r>
            <a:endParaRPr sz="15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d72bca8e00_0_7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d72bca8e00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translated the structure, </a:t>
            </a:r>
            <a:endParaRPr/>
          </a:p>
          <a:p>
            <a:pPr marL="0" lvl="0" indent="0" algn="l" rtl="0">
              <a:spcBef>
                <a:spcPts val="0"/>
              </a:spcBef>
              <a:spcAft>
                <a:spcPts val="0"/>
              </a:spcAft>
              <a:buNone/>
            </a:pPr>
            <a:endParaRPr/>
          </a:p>
          <a:p>
            <a:pPr marL="0" lvl="0" indent="0" algn="l" rtl="0">
              <a:spcBef>
                <a:spcPts val="0"/>
              </a:spcBef>
              <a:spcAft>
                <a:spcPts val="0"/>
              </a:spcAft>
              <a:buNone/>
            </a:pPr>
            <a:r>
              <a:rPr lang="en"/>
              <a:t>The serialized terminals are supposedly the code itself. </a:t>
            </a:r>
            <a:endParaRPr/>
          </a:p>
          <a:p>
            <a:pPr marL="0" lvl="0" indent="0" algn="l" rtl="0">
              <a:spcBef>
                <a:spcPts val="0"/>
              </a:spcBef>
              <a:spcAft>
                <a:spcPts val="0"/>
              </a:spcAft>
              <a:buNone/>
            </a:pPr>
            <a:endParaRPr/>
          </a:p>
          <a:p>
            <a:pPr marL="0" lvl="0" indent="0" algn="l" rtl="0">
              <a:spcBef>
                <a:spcPts val="0"/>
              </a:spcBef>
              <a:spcAft>
                <a:spcPts val="0"/>
              </a:spcAft>
              <a:buNone/>
            </a:pPr>
            <a:r>
              <a:rPr lang="en"/>
              <a:t>Yet, as of now, it is not a complete code, the tokens are missing.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d72bca8e00_0_7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d72bca8e00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That bring Step 2 of Codit the Token Generation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d72bca8e00_0_7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d72bca8e00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can now use a sequential token generator, where we can only search for feasible tokens based on the terminal node type. </a:t>
            </a:r>
            <a:endParaRPr/>
          </a:p>
          <a:p>
            <a:pPr marL="0" lvl="0" indent="0" algn="l" rtl="0">
              <a:spcBef>
                <a:spcPts val="0"/>
              </a:spcBef>
              <a:spcAft>
                <a:spcPts val="0"/>
              </a:spcAft>
              <a:buNone/>
            </a:pPr>
            <a:endParaRPr/>
          </a:p>
          <a:p>
            <a:pPr marL="0" lvl="0" indent="0" algn="l" rtl="0">
              <a:spcBef>
                <a:spcPts val="0"/>
              </a:spcBef>
              <a:spcAft>
                <a:spcPts val="0"/>
              </a:spcAft>
              <a:buNone/>
            </a:pPr>
            <a:r>
              <a:rPr lang="en"/>
              <a:t>Thus </a:t>
            </a:r>
            <a:r>
              <a:rPr lang="en">
                <a:solidFill>
                  <a:schemeClr val="dk1"/>
                </a:solidFill>
              </a:rPr>
              <a:t>we design a token translation model, where we restrict the search space for every token based on the terminal node type generated by the tree. Note that this is also an RNN based encoder decoder model, with terminal node type as auxiliary input for every token. In this model where we are generating code sequentially, but restrict the possible token based on the corresponding terminal type.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For instance, in case of the terminal EQ, the only possible token to generate is the equality operator.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For most of the token types, the grammar restricts the possible token set.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d72bca8e00_0_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d72bca8e00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However, </a:t>
            </a:r>
            <a:endParaRPr sz="1500"/>
          </a:p>
          <a:p>
            <a:pPr marL="0" lvl="0" indent="0" algn="l" rtl="0">
              <a:spcBef>
                <a:spcPts val="0"/>
              </a:spcBef>
              <a:spcAft>
                <a:spcPts val="0"/>
              </a:spcAft>
              <a:buNone/>
            </a:pPr>
            <a:endParaRPr sz="1500">
              <a:solidFill>
                <a:schemeClr val="dk1"/>
              </a:solidFill>
            </a:endParaRPr>
          </a:p>
          <a:p>
            <a:pPr marL="0" lvl="0" indent="0" algn="l" rtl="0">
              <a:spcBef>
                <a:spcPts val="0"/>
              </a:spcBef>
              <a:spcAft>
                <a:spcPts val="0"/>
              </a:spcAft>
              <a:buNone/>
            </a:pPr>
            <a:r>
              <a:rPr lang="en" sz="1500">
                <a:solidFill>
                  <a:schemeClr val="dk1"/>
                </a:solidFill>
              </a:rPr>
              <a:t>in the case of identifiers, </a:t>
            </a:r>
            <a:r>
              <a:rPr lang="en" sz="1500"/>
              <a:t>it is a bit tricky. Identifiers can be anything.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But, we do not use random identifiers at random positions. Instead, while editing a code, we reuse variables that are in scope.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To get the variables that are in scope,  we perform reachability analysis in the Edit location.</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We only use those variables and method names that are reachable in the edit location.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For instance, for generating this edit, CODIT does not consider variable tmp2 since it is not reachable in the edit location. </a:t>
            </a:r>
            <a:endParaRPr sz="150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72bca8e00_0_8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72bca8e0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move on to the evaluation of Codit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72bca8e00_0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72bca8e00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on two different datasets. First one generic code edit from github which contains 48 projects a little more than 32 thousand edit examples. And next is pull request edits with 3 projects and five and a half thousand edit examples.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72bca8e00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72bca8e0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turns out that code edits are repetitive, that is developers reuse same patterns of edit in different context over and over again. </a:t>
            </a:r>
            <a:endParaRPr/>
          </a:p>
          <a:p>
            <a:pPr marL="0" lvl="0" indent="0" algn="l" rtl="0">
              <a:spcBef>
                <a:spcPts val="0"/>
              </a:spcBef>
              <a:spcAft>
                <a:spcPts val="0"/>
              </a:spcAft>
              <a:buNone/>
            </a:pPr>
            <a:endParaRPr/>
          </a:p>
          <a:p>
            <a:pPr marL="0" lvl="0" indent="0" algn="l" rtl="0">
              <a:spcBef>
                <a:spcPts val="0"/>
              </a:spcBef>
              <a:spcAft>
                <a:spcPts val="0"/>
              </a:spcAft>
              <a:buNone/>
            </a:pPr>
            <a:r>
              <a:rPr lang="en"/>
              <a:t>Which leads us to investigate “Is it possible to Automate such repetitive code edits?” Let us see  how we may design such an automated system.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72bca8e00_0_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72bca8e00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against two types of models. First we consider model where both encoder and decoder treats code a sequence of tokens. In this group, we have three baselines. LSTM-Seq2Seq is a vanilla LSTM based model. Next one of also LSTM S2S model working on abstracted code Tufano et. al. and the third one is SequenceR which a also a LSTM seq2seq model with copy attention. </a:t>
            </a:r>
            <a:endParaRPr/>
          </a:p>
          <a:p>
            <a:pPr marL="0" lvl="0" indent="0" algn="l" rtl="0">
              <a:spcBef>
                <a:spcPts val="0"/>
              </a:spcBef>
              <a:spcAft>
                <a:spcPts val="0"/>
              </a:spcAft>
              <a:buNone/>
            </a:pPr>
            <a:endParaRPr/>
          </a:p>
          <a:p>
            <a:pPr marL="0" lvl="0" indent="0" algn="l" rtl="0">
              <a:spcBef>
                <a:spcPts val="0"/>
              </a:spcBef>
              <a:spcAft>
                <a:spcPts val="0"/>
              </a:spcAft>
              <a:buNone/>
            </a:pPr>
            <a:r>
              <a:rPr lang="en"/>
              <a:t>To understand tree based modeling, we compared CODIT with a tree2seq model which uses a tree based encoder and sequence based decoder to generate edited code. </a:t>
            </a:r>
            <a:endParaRPr/>
          </a:p>
          <a:p>
            <a:pPr marL="0" lvl="0" indent="0" algn="l" rtl="0">
              <a:spcBef>
                <a:spcPts val="0"/>
              </a:spcBef>
              <a:spcAft>
                <a:spcPts val="0"/>
              </a:spcAft>
              <a:buNone/>
            </a:pPr>
            <a:endParaRPr/>
          </a:p>
          <a:p>
            <a:pPr marL="0" lvl="0" indent="0" algn="l" rtl="0">
              <a:spcBef>
                <a:spcPts val="0"/>
              </a:spcBef>
              <a:spcAft>
                <a:spcPts val="0"/>
              </a:spcAft>
              <a:buNone/>
            </a:pPr>
            <a:r>
              <a:rPr lang="en"/>
              <a:t>Codit promising result over the sequence based baselines shows the effectiveness of tree based modeling. Codit’s better performance over tree2seq model shows the importance of using tree based model both as encoder and decoder.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7b0a678b77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7b0a678b77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look at some example Edit Codit generates.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72bca8e00_0_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d72bca8e00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applied Codit for bug-fix code edits. Out of 80 bugs in defects4j dataset,  Codit successfully fixed 15 bugs completely and 10 bugs partially,</a:t>
            </a:r>
            <a:endParaRPr/>
          </a:p>
          <a:p>
            <a:pPr marL="0" lvl="0" indent="0" algn="l" rtl="0">
              <a:spcBef>
                <a:spcPts val="0"/>
              </a:spcBef>
              <a:spcAft>
                <a:spcPts val="0"/>
              </a:spcAft>
              <a:buNone/>
            </a:pPr>
            <a:endParaRPr/>
          </a:p>
          <a:p>
            <a:pPr marL="0" lvl="0" indent="0" algn="l" rtl="0">
              <a:spcBef>
                <a:spcPts val="0"/>
              </a:spcBef>
              <a:spcAft>
                <a:spcPts val="0"/>
              </a:spcAft>
              <a:buNone/>
            </a:pPr>
            <a:r>
              <a:rPr lang="en"/>
              <a:t>And the graph shows how quickly Codit can generate patches that passes bug reproducing test cases. And within 20 minutes Codit generated patches 50 bugs that passes at least the bug reproducing test cases.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7b0a678b77_0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7b0a678b77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d72bca8e00_0_10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d72bca8e00_0_10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take away point from this research is that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d72bca8e00_0_9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d72bca8e00_0_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the contexual correctness we discussed earlier, what happen to that? Is it there in CODIT? Let us see some examples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d72bca8e00_0_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d72bca8e00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are the edited code generated by CODIT. While all of these are syntactically correct (i.e. we get syntax tree for these code) they are not really contextually correct. Some code use function name in place of a variable. Some generates wrong data or return type. Thus the problem of contextual correctness is still there. Now let us take an attempt to solve this problem. That is let we investigate whether we can learn contextual correctness.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d72bca8e00_0_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d72bca8e00_0_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on, we now investigate, Is it possible to learn Contextual Correctness? </a:t>
            </a: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d72bca8e00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d72bca8e00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paper I am going to discuss not us Unified Pre-training for Program Understanding and Generation (PLBART) accepted to be published in NAACL 2021. </a:t>
            </a:r>
            <a:endParaRPr/>
          </a:p>
          <a:p>
            <a:pPr marL="0" lvl="0" indent="0" algn="l" rtl="0">
              <a:spcBef>
                <a:spcPts val="0"/>
              </a:spcBef>
              <a:spcAft>
                <a:spcPts val="0"/>
              </a:spcAft>
              <a:buNone/>
            </a:pPr>
            <a:endParaRPr/>
          </a:p>
          <a:p>
            <a:pPr marL="0" lvl="0" indent="0" algn="l" rtl="0">
              <a:spcBef>
                <a:spcPts val="0"/>
              </a:spcBef>
              <a:spcAft>
                <a:spcPts val="0"/>
              </a:spcAft>
              <a:buNone/>
            </a:pPr>
            <a:r>
              <a:rPr lang="en"/>
              <a:t>Our contribution in this paper is that Developed large scale pre-trained models for different SE tasks.</a:t>
            </a:r>
            <a:endParaRPr/>
          </a:p>
          <a:p>
            <a:pPr marL="0" lvl="0" indent="0" algn="l" rtl="0">
              <a:spcBef>
                <a:spcPts val="0"/>
              </a:spcBef>
              <a:spcAft>
                <a:spcPts val="0"/>
              </a:spcAft>
              <a:buNone/>
            </a:pPr>
            <a:endParaRPr/>
          </a:p>
          <a:p>
            <a:pPr marL="0" lvl="0" indent="0" algn="l" rtl="0">
              <a:spcBef>
                <a:spcPts val="0"/>
              </a:spcBef>
              <a:spcAft>
                <a:spcPts val="0"/>
              </a:spcAft>
              <a:buNone/>
            </a:pPr>
            <a:r>
              <a:rPr lang="en"/>
              <a:t>The major findings in this paper is Contextual Correctness can be learned from large scale dataset. Now let us see some of the motivation behind PLBART. </a:t>
            </a: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72bca8e00_0_10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72bca8e00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Let us look at the idea behind this work. In general terms, For a model that transforms an input to output of code editing task</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there are two sub tasks. A portion of the model understands the input and generates the output, and another portion reasons about the Edit patterns.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In another word, the first part is more of a Language model, the second part is more of a edit model.Though, these two parts of a model are not explicit and often these parts interact with each other, we can conceptually subdivide any model in this way. So far, we have seen that we trained these two parts together.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However, the language model, that is the portion of the model that learns to understand and generate the language does not depend on the code editing task.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72bca8e00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72bca8e0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possible way is to manually write edit template. </a:t>
            </a:r>
            <a:endParaRPr/>
          </a:p>
          <a:p>
            <a:pPr marL="0" lvl="0" indent="0" algn="l" rtl="0">
              <a:spcBef>
                <a:spcPts val="0"/>
              </a:spcBef>
              <a:spcAft>
                <a:spcPts val="0"/>
              </a:spcAft>
              <a:buNone/>
            </a:pPr>
            <a:endParaRPr/>
          </a:p>
          <a:p>
            <a:pPr marL="0" lvl="0" indent="0" algn="l" rtl="0">
              <a:spcBef>
                <a:spcPts val="0"/>
              </a:spcBef>
              <a:spcAft>
                <a:spcPts val="0"/>
              </a:spcAft>
              <a:buNone/>
            </a:pPr>
            <a:r>
              <a:rPr lang="en"/>
              <a:t>Then search for the template in code base,</a:t>
            </a:r>
            <a:endParaRPr/>
          </a:p>
          <a:p>
            <a:pPr marL="0" lvl="0" indent="0" algn="l" rtl="0">
              <a:spcBef>
                <a:spcPts val="0"/>
              </a:spcBef>
              <a:spcAft>
                <a:spcPts val="0"/>
              </a:spcAft>
              <a:buNone/>
            </a:pPr>
            <a:endParaRPr/>
          </a:p>
          <a:p>
            <a:pPr marL="0" lvl="0" indent="0" algn="l" rtl="0">
              <a:spcBef>
                <a:spcPts val="0"/>
              </a:spcBef>
              <a:spcAft>
                <a:spcPts val="0"/>
              </a:spcAft>
              <a:buNone/>
            </a:pPr>
            <a:r>
              <a:rPr lang="en"/>
              <a:t>Once a match is found,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72bca8e00_0_1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72bca8e00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very similar idea to embed the knowledge about the input and the output into the model is Pretraining. That is, we can train a pre-train a model  how to understand the source code, and how to generate source code. One very important thing to note here is that, Like I mentioned before learning to understand or learning to generate code does not depend on the task. That is, for pretraining a model how to read or write code, we do not need example edits. There are billions of lines of code in guthub and in other open source repositories, which we can use for pretraining such a model. Of course, the objective of such pre-training is like teaching the model what is a source code, what is the syntax, how to write a for look, how to catch exception etc.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we come up with and encoder decoder model which we pre-trained for simultaneously understanding code and learning to generate code. However, there are few design decisions that we had to consider</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Choice of model - Transformer Model</a:t>
            </a:r>
            <a:endParaRPr/>
          </a:p>
          <a:p>
            <a:pPr marL="457200" lvl="0" indent="-298450" algn="l" rtl="0">
              <a:spcBef>
                <a:spcPts val="0"/>
              </a:spcBef>
              <a:spcAft>
                <a:spcPts val="0"/>
              </a:spcAft>
              <a:buSzPts val="1100"/>
              <a:buAutoNum type="arabicPeriod"/>
            </a:pPr>
            <a:r>
              <a:rPr lang="en"/>
              <a:t>Pre-training Training Objective</a:t>
            </a:r>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d9d200b1a2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d9d200b1a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deciding the choice of model in PLBART, let us recap on conceptual view of recurrent models and transformer models. And see how transformer model itself solves some of the problems in recurrent model.</a:t>
            </a:r>
            <a:endParaRPr/>
          </a:p>
          <a:p>
            <a:pPr marL="0" lvl="0" indent="0" algn="l" rtl="0">
              <a:spcBef>
                <a:spcPts val="0"/>
              </a:spcBef>
              <a:spcAft>
                <a:spcPts val="0"/>
              </a:spcAft>
              <a:buNone/>
            </a:pPr>
            <a:endParaRPr/>
          </a:p>
          <a:p>
            <a:pPr marL="0" lvl="0" indent="0" algn="l" rtl="0">
              <a:spcBef>
                <a:spcPts val="0"/>
              </a:spcBef>
              <a:spcAft>
                <a:spcPts val="0"/>
              </a:spcAft>
              <a:buNone/>
            </a:pPr>
            <a:r>
              <a:rPr lang="en"/>
              <a:t>Recurrent model processes  one token at a time. While processing a tokens  It depends on the input and its internal state.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There is not direct connection between T1 and T4.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T4 knows about the information about T1 through the internal state of the RNN. </a:t>
            </a:r>
            <a:endParaRPr/>
          </a:p>
          <a:p>
            <a:pPr marL="0" lvl="0" indent="0" algn="l" rtl="0">
              <a:spcBef>
                <a:spcPts val="0"/>
              </a:spcBef>
              <a:spcAft>
                <a:spcPts val="0"/>
              </a:spcAft>
              <a:buNone/>
            </a:pPr>
            <a:endParaRPr/>
          </a:p>
          <a:p>
            <a:pPr marL="0" lvl="0" indent="0" algn="l" rtl="0">
              <a:spcBef>
                <a:spcPts val="0"/>
              </a:spcBef>
              <a:spcAft>
                <a:spcPts val="0"/>
              </a:spcAft>
              <a:buNone/>
            </a:pPr>
            <a:r>
              <a:rPr lang="en"/>
              <a:t>1click</a:t>
            </a:r>
            <a:endParaRPr/>
          </a:p>
          <a:p>
            <a:pPr marL="0" lvl="0" indent="0" algn="l" rtl="0">
              <a:spcBef>
                <a:spcPts val="0"/>
              </a:spcBef>
              <a:spcAft>
                <a:spcPts val="0"/>
              </a:spcAft>
              <a:buNone/>
            </a:pPr>
            <a:endParaRPr/>
          </a:p>
          <a:p>
            <a:pPr marL="0" lvl="0" indent="0" algn="l" rtl="0">
              <a:spcBef>
                <a:spcPts val="0"/>
              </a:spcBef>
              <a:spcAft>
                <a:spcPts val="0"/>
              </a:spcAft>
              <a:buNone/>
            </a:pPr>
            <a:r>
              <a:rPr lang="en"/>
              <a:t>2click</a:t>
            </a:r>
            <a:endParaRPr/>
          </a:p>
          <a:p>
            <a:pPr marL="0" lvl="0" indent="0" algn="l" rtl="0">
              <a:spcBef>
                <a:spcPts val="0"/>
              </a:spcBef>
              <a:spcAft>
                <a:spcPts val="0"/>
              </a:spcAft>
              <a:buNone/>
            </a:pPr>
            <a:endParaRPr/>
          </a:p>
          <a:p>
            <a:pPr marL="0" lvl="0" indent="0" algn="l" rtl="0">
              <a:spcBef>
                <a:spcPts val="0"/>
              </a:spcBef>
              <a:spcAft>
                <a:spcPts val="0"/>
              </a:spcAft>
              <a:buNone/>
            </a:pPr>
            <a:r>
              <a:rPr lang="en"/>
              <a:t>3click</a:t>
            </a:r>
            <a:endParaRPr/>
          </a:p>
          <a:p>
            <a:pPr marL="0" lvl="0" indent="0" algn="l" rtl="0">
              <a:spcBef>
                <a:spcPts val="0"/>
              </a:spcBef>
              <a:spcAft>
                <a:spcPts val="0"/>
              </a:spcAft>
              <a:buNone/>
            </a:pPr>
            <a:endParaRPr/>
          </a:p>
          <a:p>
            <a:pPr marL="0" lvl="0" indent="0" algn="l" rtl="0">
              <a:spcBef>
                <a:spcPts val="0"/>
              </a:spcBef>
              <a:spcAft>
                <a:spcPts val="0"/>
              </a:spcAft>
              <a:buNone/>
            </a:pPr>
            <a:r>
              <a:rPr lang="en"/>
              <a:t>In contrast, in Transformer model,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every token are softly connected to each other. </a:t>
            </a:r>
            <a:r>
              <a:rPr lang="en"/>
              <a:t>Conceptually, transformer is a fully connected graph, where nodes are tokens in a sentence, and edges are attention weights between the tokens. </a:t>
            </a:r>
            <a:endParaRPr/>
          </a:p>
          <a:p>
            <a:pPr marL="0" lvl="0" indent="0" algn="l" rtl="0">
              <a:spcBef>
                <a:spcPts val="0"/>
              </a:spcBef>
              <a:spcAft>
                <a:spcPts val="0"/>
              </a:spcAft>
              <a:buNone/>
            </a:pPr>
            <a:endParaRPr/>
          </a:p>
          <a:p>
            <a:pPr marL="0" lvl="0" indent="0" algn="l" rtl="0">
              <a:spcBef>
                <a:spcPts val="0"/>
              </a:spcBef>
              <a:spcAft>
                <a:spcPts val="0"/>
              </a:spcAft>
              <a:buNone/>
            </a:pPr>
            <a:r>
              <a:rPr lang="en"/>
              <a:t>As part of the training process, the nodes learn which token depend on what other tokens and by how much. </a:t>
            </a:r>
            <a:endParaRPr/>
          </a:p>
          <a:p>
            <a:pPr marL="0" lvl="0" indent="0" algn="l" rtl="0">
              <a:spcBef>
                <a:spcPts val="0"/>
              </a:spcBef>
              <a:spcAft>
                <a:spcPts val="0"/>
              </a:spcAft>
              <a:buNone/>
            </a:pPr>
            <a:endParaRPr/>
          </a:p>
          <a:p>
            <a:pPr marL="0" lvl="0" indent="0" algn="l" rtl="0">
              <a:spcBef>
                <a:spcPts val="0"/>
              </a:spcBef>
              <a:spcAft>
                <a:spcPts val="0"/>
              </a:spcAft>
              <a:buNone/>
            </a:pPr>
            <a:r>
              <a:rPr lang="en"/>
              <a:t>Since every token could be connected to every other tokens,  the transformer is able to learn very long range dependency.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here T4 directly gets T1’s information since they are directly connected. </a:t>
            </a:r>
            <a:endParaRPr/>
          </a:p>
          <a:p>
            <a:pPr marL="0" lvl="0" indent="0" algn="l" rtl="0">
              <a:spcBef>
                <a:spcPts val="0"/>
              </a:spcBef>
              <a:spcAft>
                <a:spcPts val="0"/>
              </a:spcAft>
              <a:buNone/>
            </a:pPr>
            <a:endParaRPr/>
          </a:p>
          <a:p>
            <a:pPr marL="0" lvl="0" indent="0" algn="l" rtl="0">
              <a:spcBef>
                <a:spcPts val="0"/>
              </a:spcBef>
              <a:spcAft>
                <a:spcPts val="0"/>
              </a:spcAft>
              <a:buNone/>
            </a:pPr>
            <a:r>
              <a:rPr lang="en"/>
              <a:t>Moreover Transformer also model multi-head attention, which is conceptual equivalent to having multiple dependency edges between components of code.  Since Transformer implicitly models the input as a graph with provision for multiple type of edges through attention, we believe that Transformer is the right choice of model for PLBART. </a:t>
            </a: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d9d200b1a2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d9d200b1a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next question is </a:t>
            </a:r>
            <a:endParaRPr/>
          </a:p>
          <a:p>
            <a:pPr marL="0" lvl="0" indent="0" algn="l" rtl="0">
              <a:spcBef>
                <a:spcPts val="0"/>
              </a:spcBef>
              <a:spcAft>
                <a:spcPts val="0"/>
              </a:spcAft>
              <a:buNone/>
            </a:pPr>
            <a:endParaRPr/>
          </a:p>
          <a:p>
            <a:pPr marL="0" lvl="0" indent="0" algn="l" rtl="0">
              <a:spcBef>
                <a:spcPts val="0"/>
              </a:spcBef>
              <a:spcAft>
                <a:spcPts val="0"/>
              </a:spcAft>
              <a:buNone/>
            </a:pPr>
            <a:r>
              <a:rPr lang="en"/>
              <a:t>What objective should we set for training PLBART?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d72bca8e00_0_1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d72bca8e00_0_1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We use denoising autoencoding for training PLBART.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Where we provide noise induced inputs to the encoder and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expect the decoder to generate noise free version of the given input.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The type of noises that we used in PLBART are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Replaced token -- where we randomly replace some tokens from the input with different token.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Masked token = randomly mask out some tokens. Other noising strategies can include token deletion, selective token masking, etc.  Nevertheless, let us move onto discussing how PLBART model works. </a:t>
            </a:r>
            <a:endParaRPr sz="16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d72bca8e00_0_1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d72bca8e00_0_1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we believe that The encoder learns</a:t>
            </a:r>
            <a:endParaRPr/>
          </a:p>
          <a:p>
            <a:pPr marL="0" lvl="0" indent="0" algn="l" rtl="0">
              <a:spcBef>
                <a:spcPts val="0"/>
              </a:spcBef>
              <a:spcAft>
                <a:spcPts val="0"/>
              </a:spcAft>
              <a:buNone/>
            </a:pPr>
            <a:r>
              <a:rPr lang="en"/>
              <a:t> Learns the input structure implicitly. </a:t>
            </a:r>
            <a:endParaRPr/>
          </a:p>
          <a:p>
            <a:pPr marL="0" lvl="0" indent="0" algn="l" rtl="0">
              <a:spcBef>
                <a:spcPts val="0"/>
              </a:spcBef>
              <a:spcAft>
                <a:spcPts val="0"/>
              </a:spcAft>
              <a:buNone/>
            </a:pPr>
            <a:r>
              <a:rPr lang="en"/>
              <a:t>Learns long range dependencies.</a:t>
            </a:r>
            <a:endParaRPr/>
          </a:p>
          <a:p>
            <a:pPr marL="0" lvl="0" indent="0" algn="l" rtl="0">
              <a:spcBef>
                <a:spcPts val="0"/>
              </a:spcBef>
              <a:spcAft>
                <a:spcPts val="0"/>
              </a:spcAft>
              <a:buNone/>
            </a:pPr>
            <a:r>
              <a:rPr lang="en"/>
              <a:t>And the decoder </a:t>
            </a:r>
            <a:endParaRPr/>
          </a:p>
          <a:p>
            <a:pPr marL="0" lvl="0" indent="0" algn="l" rtl="0">
              <a:spcBef>
                <a:spcPts val="0"/>
              </a:spcBef>
              <a:spcAft>
                <a:spcPts val="0"/>
              </a:spcAft>
              <a:buNone/>
            </a:pPr>
            <a:r>
              <a:rPr lang="en"/>
              <a:t>Learns to generate correct code</a:t>
            </a:r>
            <a:endParaRPr/>
          </a:p>
          <a:p>
            <a:pPr marL="0" lvl="0" indent="0" algn="l" rtl="0">
              <a:spcBef>
                <a:spcPts val="0"/>
              </a:spcBef>
              <a:spcAft>
                <a:spcPts val="0"/>
              </a:spcAft>
              <a:buNone/>
            </a:pPr>
            <a:r>
              <a:rPr lang="en"/>
              <a:t>Learn to reason about any missing and misplaced token in input. </a:t>
            </a: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72bca8e00_0_1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72bca8e00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72bca8e00_0_1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72bca8e00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these are the downstream SE tasks we evaluated PLBART on. </a:t>
            </a:r>
            <a:endParaRPr/>
          </a:p>
          <a:p>
            <a:pPr marL="0" lvl="0" indent="0" algn="l" rtl="0">
              <a:spcBef>
                <a:spcPts val="0"/>
              </a:spcBef>
              <a:spcAft>
                <a:spcPts val="0"/>
              </a:spcAft>
              <a:buNone/>
            </a:pPr>
            <a:endParaRPr/>
          </a:p>
          <a:p>
            <a:pPr marL="0" lvl="0" indent="0" algn="l" rtl="0">
              <a:spcBef>
                <a:spcPts val="0"/>
              </a:spcBef>
              <a:spcAft>
                <a:spcPts val="0"/>
              </a:spcAft>
              <a:buNone/>
            </a:pPr>
            <a:r>
              <a:rPr lang="en"/>
              <a:t>While we evaluated PLBART on five different types of downstream SE related tasks, today I am going to discuss the results of Program Repair in PLBART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d72bca8e00_0_14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d72bca8e00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Program Repair task, PLBART generates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d72bca8e00_0_1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d72bca8e00_0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72bca8e00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72bca8e0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Apply the Corresponding patch.</a:t>
            </a:r>
            <a:endParaRPr/>
          </a:p>
          <a:p>
            <a:pPr marL="0" lvl="0" indent="0" algn="l" rtl="0">
              <a:spcBef>
                <a:spcPts val="0"/>
              </a:spcBef>
              <a:spcAft>
                <a:spcPts val="0"/>
              </a:spcAft>
              <a:buNone/>
            </a:pPr>
            <a:endParaRPr/>
          </a:p>
          <a:p>
            <a:pPr marL="0" lvl="0" indent="0" algn="l" rtl="0">
              <a:spcBef>
                <a:spcPts val="0"/>
              </a:spcBef>
              <a:spcAft>
                <a:spcPts val="0"/>
              </a:spcAft>
              <a:buNone/>
            </a:pPr>
            <a:r>
              <a:rPr lang="en"/>
              <a:t>However, such approach has one problem, these templates are often hand coded and very tedious. Also efficacy of this approach highly depend on code search and template matching success.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61c22cbe0_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61c22cbe0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Suppose a software developer wants to modify their code. </a:t>
            </a:r>
            <a:endParaRPr/>
          </a:p>
          <a:p>
            <a:pPr marL="0" lvl="0" indent="0" algn="l" rtl="0">
              <a:spcBef>
                <a:spcPts val="0"/>
              </a:spcBef>
              <a:spcAft>
                <a:spcPts val="0"/>
              </a:spcAft>
              <a:buNone/>
            </a:pPr>
            <a:endParaRPr/>
          </a:p>
          <a:p>
            <a:pPr marL="0" lvl="0" indent="0" algn="l" rtl="0">
              <a:spcBef>
                <a:spcPts val="0"/>
              </a:spcBef>
              <a:spcAft>
                <a:spcPts val="0"/>
              </a:spcAft>
              <a:buNone/>
            </a:pPr>
            <a:r>
              <a:rPr lang="en"/>
              <a:t>In particular, they want to change this line. Now, this line can be changed in many different ways.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the ArrayList can be replaced by either the hashset or </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replaced with LinkedList.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061c22cbe0_0_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061c22cbe0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working for the developer is confused. The machine does not know which one to take, both of them are syntactically and semantically correct.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61c22cbe0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61c22cbe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the developer tells the machine about their intention as a guidance.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061c22cbe0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061c22cbe0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can decide, this is the correct patch, not the other one. And the developer is happy</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061c22cbe0_0_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061c22cbe0_0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a guidance or some hints from developers can be a very important signal for code editing.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061c22cbe0_0_4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061c22cbe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if we look at this code snippet, from the guidance, we get a hint that there should be a check of empty object. But which object we should check for, we have no clue.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if we look at the context, we get an idea that</a:t>
            </a:r>
            <a:endParaRPr/>
          </a:p>
          <a:p>
            <a:pPr marL="0" lvl="0" indent="0" algn="l" rtl="0">
              <a:spcBef>
                <a:spcPts val="0"/>
              </a:spcBef>
              <a:spcAft>
                <a:spcPts val="0"/>
              </a:spcAft>
              <a:buNone/>
            </a:pPr>
            <a:endParaRPr/>
          </a:p>
          <a:p>
            <a:pPr marL="0" lvl="0" indent="0" algn="l" rtl="0">
              <a:spcBef>
                <a:spcPts val="0"/>
              </a:spcBef>
              <a:spcAft>
                <a:spcPts val="0"/>
              </a:spcAft>
              <a:buNone/>
            </a:pPr>
            <a:r>
              <a:rPr lang="en"/>
              <a:t>The jsonObject should be checked for being empty.</a:t>
            </a:r>
            <a:endParaRPr/>
          </a:p>
          <a:p>
            <a:pPr marL="0" lvl="0" indent="0" algn="l" rtl="0">
              <a:spcBef>
                <a:spcPts val="0"/>
              </a:spcBef>
              <a:spcAft>
                <a:spcPts val="0"/>
              </a:spcAft>
              <a:buNone/>
            </a:pPr>
            <a:endParaRPr/>
          </a:p>
          <a:p>
            <a:pPr marL="0" lvl="0" indent="0" algn="l" rtl="0">
              <a:spcBef>
                <a:spcPts val="0"/>
              </a:spcBef>
              <a:spcAft>
                <a:spcPts val="0"/>
              </a:spcAft>
              <a:buNone/>
            </a:pPr>
            <a:r>
              <a:rPr lang="en"/>
              <a:t>Thus, context could be a major help for finding code element while synthesizing the patch.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1061c22cbe0_0_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1061c22cbe0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fact, while synthesizing the edited code, </a:t>
            </a:r>
            <a:endParaRPr/>
          </a:p>
          <a:p>
            <a:pPr marL="0" lvl="0" indent="0" algn="l" rtl="0">
              <a:spcBef>
                <a:spcPts val="0"/>
              </a:spcBef>
              <a:spcAft>
                <a:spcPts val="0"/>
              </a:spcAft>
              <a:buNone/>
            </a:pPr>
            <a:endParaRPr/>
          </a:p>
          <a:p>
            <a:pPr marL="0" lvl="0" indent="0" algn="l" rtl="0">
              <a:spcBef>
                <a:spcPts val="0"/>
              </a:spcBef>
              <a:spcAft>
                <a:spcPts val="0"/>
              </a:spcAft>
              <a:buNone/>
            </a:pPr>
            <a:r>
              <a:rPr lang="en"/>
              <a:t>existing ingredients from both the context and the guidance could help the patch synthesizer.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these motivations, I am proposing MODIT : Multi-Modal Learning of Editing Source Code as my next and final component of my dissertation. The contribution I am proposing through MODIT are </a:t>
            </a:r>
            <a:endParaRPr/>
          </a:p>
          <a:p>
            <a:pPr marL="457200" lvl="0" indent="-298450" algn="l" rtl="0">
              <a:spcBef>
                <a:spcPts val="0"/>
              </a:spcBef>
              <a:spcAft>
                <a:spcPts val="0"/>
              </a:spcAft>
              <a:buSzPts val="1100"/>
              <a:buAutoNum type="arabicPeriod"/>
            </a:pPr>
            <a:r>
              <a:rPr lang="en"/>
              <a:t>  </a:t>
            </a:r>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061c22cbe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1061c22cbe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intuitions, we built a multi modal code editing engine Modit, which works on three different modalities. Our First modality is, the code that needs to be edited. Our second modality is the the context of the edit, and last but not the least, the guidance in the form of text. We solve  the problem as Encoder decoder based method. </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concatenate the input modalities an for input to the  Encoder</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a decoder is used to generate the edited code.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61c22cbe0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061c22cbe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specifically, given the input modalities</a:t>
            </a:r>
            <a:endParaRPr/>
          </a:p>
          <a:p>
            <a:pPr marL="0" lvl="0" indent="0" algn="l" rtl="0">
              <a:spcBef>
                <a:spcPts val="0"/>
              </a:spcBef>
              <a:spcAft>
                <a:spcPts val="0"/>
              </a:spcAft>
              <a:buNone/>
            </a:pPr>
            <a:endParaRPr/>
          </a:p>
          <a:p>
            <a:pPr marL="0" lvl="0" indent="0" algn="l" rtl="0">
              <a:spcBef>
                <a:spcPts val="0"/>
              </a:spcBef>
              <a:spcAft>
                <a:spcPts val="0"/>
              </a:spcAft>
              <a:buNone/>
            </a:pPr>
            <a:r>
              <a:rPr lang="en"/>
              <a:t>We concatenate and tokenize them </a:t>
            </a:r>
            <a:endParaRPr/>
          </a:p>
          <a:p>
            <a:pPr marL="0" lvl="0" indent="0" algn="l" rtl="0">
              <a:spcBef>
                <a:spcPts val="0"/>
              </a:spcBef>
              <a:spcAft>
                <a:spcPts val="0"/>
              </a:spcAft>
              <a:buNone/>
            </a:pPr>
            <a:endParaRPr/>
          </a:p>
          <a:p>
            <a:pPr marL="0" lvl="0" indent="0" algn="l" rtl="0">
              <a:spcBef>
                <a:spcPts val="0"/>
              </a:spcBef>
              <a:spcAft>
                <a:spcPts val="0"/>
              </a:spcAft>
              <a:buNone/>
            </a:pPr>
            <a:r>
              <a:rPr lang="en"/>
              <a:t>Then we use a transformer based encoder decoder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we take the decoder output and post process then to generate the final edited code. Now let us move on to the the experiments.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72bca8e00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72bca8e0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Another way to solve this problem is to learn such Edit patterns.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this solution, we train a machine learning model to learn code edit patterns from example edits.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After training, the machine takes in the Before Edit Version of the Code and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Translates it to Edited code, applying the change pattern in the process. </a:t>
            </a:r>
            <a:endParaRPr>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61c22cbe0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61c22cbe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MODIT on two different dataset. These datasets are proposed by Tufano et. al. at ICSE 2019. These are bug fix commits collected from GitHub. Each examples comes with a code before a commit, code after a commit and the commit message. Since getting real textual guidance for evaluation is difficult, we used commit message as a surrogate for guidance.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061c22cbe0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061c22cbe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discuss some of the implications of the results we have observed in this research question.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061c22cbe0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061c22cbe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last but not least, Multi Modality improves code editing performance irrespective of what pretrained model we use.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no matter</a:t>
            </a:r>
            <a:endParaRPr/>
          </a:p>
          <a:p>
            <a:pPr marL="0" lvl="0" indent="0" algn="l" rtl="0">
              <a:spcBef>
                <a:spcPts val="0"/>
              </a:spcBef>
              <a:spcAft>
                <a:spcPts val="0"/>
              </a:spcAft>
              <a:buNone/>
            </a:pPr>
            <a:endParaRPr/>
          </a:p>
          <a:p>
            <a:pPr marL="0" lvl="0" indent="0" algn="l" rtl="0">
              <a:spcBef>
                <a:spcPts val="0"/>
              </a:spcBef>
              <a:spcAft>
                <a:spcPts val="0"/>
              </a:spcAft>
              <a:buNone/>
            </a:pPr>
            <a:r>
              <a:rPr lang="en"/>
              <a:t>What model </a:t>
            </a:r>
            <a:endParaRPr/>
          </a:p>
          <a:p>
            <a:pPr marL="0" lvl="0" indent="0" algn="l" rtl="0">
              <a:spcBef>
                <a:spcPts val="0"/>
              </a:spcBef>
              <a:spcAft>
                <a:spcPts val="0"/>
              </a:spcAft>
              <a:buNone/>
            </a:pPr>
            <a:endParaRPr/>
          </a:p>
          <a:p>
            <a:pPr marL="0" lvl="0" indent="0" algn="l" rtl="0">
              <a:spcBef>
                <a:spcPts val="0"/>
              </a:spcBef>
              <a:spcAft>
                <a:spcPts val="0"/>
              </a:spcAft>
              <a:buNone/>
            </a:pPr>
            <a:r>
              <a:rPr lang="en"/>
              <a:t>We use</a:t>
            </a:r>
            <a:endParaRPr/>
          </a:p>
          <a:p>
            <a:pPr marL="0" lvl="0" indent="0" algn="l" rtl="0">
              <a:spcBef>
                <a:spcPts val="0"/>
              </a:spcBef>
              <a:spcAft>
                <a:spcPts val="0"/>
              </a:spcAft>
              <a:buNone/>
            </a:pPr>
            <a:endParaRPr/>
          </a:p>
          <a:p>
            <a:pPr marL="0" lvl="0" indent="0" algn="l" rtl="0">
              <a:spcBef>
                <a:spcPts val="0"/>
              </a:spcBef>
              <a:spcAft>
                <a:spcPts val="0"/>
              </a:spcAft>
              <a:buNone/>
            </a:pPr>
            <a:r>
              <a:rPr lang="en"/>
              <a:t>Multi modality always helps.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061c22cbe0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061c22cbe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the next research question, we evaluated the effect of three different modalities.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the Context from MODIT’s pipeline, the performance decreases from full MODIT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Guidance, the performance also decreases.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both the context and guidance, the performance fall even more.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did another experiment, where we only took the context. This settings is similar to SequenceR proposed by Chen et. al. (TSE 19). </a:t>
            </a:r>
            <a:endParaRPr>
              <a:solidFill>
                <a:schemeClr val="dk1"/>
              </a:solidFill>
            </a:endParaRPr>
          </a:p>
          <a:p>
            <a:pPr marL="0" lvl="0" indent="0" algn="l" rtl="0">
              <a:spcBef>
                <a:spcPts val="0"/>
              </a:spcBef>
              <a:spcAft>
                <a:spcPts val="0"/>
              </a:spcAft>
              <a:buNone/>
            </a:pPr>
            <a:r>
              <a:rPr lang="en">
                <a:solidFill>
                  <a:schemeClr val="dk1"/>
                </a:solidFill>
              </a:rPr>
              <a:t>Even there, the guidance improves the performance. Now, let us look at some qualitative examples similar to the one we saw at the beginning of the talk.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61c22cbe0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61c22cbe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can see here, without the guidance, MODIT generates an incorrect patch. </a:t>
            </a:r>
            <a:endParaRPr/>
          </a:p>
          <a:p>
            <a:pPr marL="0" lvl="0" indent="0" algn="l" rtl="0">
              <a:spcBef>
                <a:spcPts val="0"/>
              </a:spcBef>
              <a:spcAft>
                <a:spcPts val="0"/>
              </a:spcAft>
              <a:buNone/>
            </a:pPr>
            <a:endParaRPr/>
          </a:p>
          <a:p>
            <a:pPr marL="0" lvl="0" indent="0" algn="l" rtl="0">
              <a:spcBef>
                <a:spcPts val="0"/>
              </a:spcBef>
              <a:spcAft>
                <a:spcPts val="0"/>
              </a:spcAft>
              <a:buNone/>
            </a:pPr>
            <a:r>
              <a:rPr lang="en"/>
              <a:t>But with the guidance model is able to predict correctly.</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61c22cbe0_0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061c22cbe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MODIT generates a wrong patch without the context. </a:t>
            </a:r>
            <a:endParaRPr/>
          </a:p>
          <a:p>
            <a:pPr marL="0" lvl="0" indent="0" algn="l" rtl="0">
              <a:spcBef>
                <a:spcPts val="0"/>
              </a:spcBef>
              <a:spcAft>
                <a:spcPts val="0"/>
              </a:spcAft>
              <a:buNone/>
            </a:pPr>
            <a:endParaRPr/>
          </a:p>
          <a:p>
            <a:pPr marL="0" lvl="0" indent="0" algn="l" rtl="0">
              <a:spcBef>
                <a:spcPts val="0"/>
              </a:spcBef>
              <a:spcAft>
                <a:spcPts val="0"/>
              </a:spcAft>
              <a:buNone/>
            </a:pPr>
            <a:r>
              <a:rPr lang="en"/>
              <a:t>MODIT is able to generate right patch with the context, since the variable for the right patch, that is the variable sent is actually present in the context. With the results, we conclude that, both the guidance and the context are necessary to successfully generate edited code. </a:t>
            </a:r>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061c22cbe0_0_2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061c22cbe0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we investigate what is the best strategy to encode multiple input modalities? </a:t>
            </a:r>
            <a:endParaRPr/>
          </a:p>
          <a:p>
            <a:pPr marL="0" lvl="0" indent="0" algn="l" rtl="0">
              <a:spcBef>
                <a:spcPts val="0"/>
              </a:spcBef>
              <a:spcAft>
                <a:spcPts val="0"/>
              </a:spcAft>
              <a:buNone/>
            </a:pPr>
            <a:endParaRPr/>
          </a:p>
          <a:p>
            <a:pPr marL="0" lvl="0" indent="0" algn="l" rtl="0">
              <a:spcBef>
                <a:spcPts val="0"/>
              </a:spcBef>
              <a:spcAft>
                <a:spcPts val="0"/>
              </a:spcAft>
              <a:buNone/>
            </a:pPr>
            <a:r>
              <a:rPr lang="en"/>
              <a:t>In MODIT, we simply concatenated all three inputs as a sequence and used “ONE” encoder to encode such sequence. </a:t>
            </a:r>
            <a:endParaRPr/>
          </a:p>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061c22cbe0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061c22cbe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alternate approach could be using three different encoders to encoder three input modalities. This approach is similar to what Rosalia Tufano et.al. proposed in their ICSE 2021 paper. </a:t>
            </a:r>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61c22cbe0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61c22cbe0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did two different experiments to understand the effect of the number of encoders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use all three modalities, and used three encoders for each. As we can see single encoder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Second, we take just the code before edit, that is ep and the guidance that is G. As we see, in this case as well, single encoder results in the best performance. </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b0a678b77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b0a678b7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I mentioned previously, the area where I am researching towards my Ph.D. is “Learning to Edit Code” That is designing systems that learns to edit code. With that being said, let us quickly go over the high level contribution I am going to make through my dissertation.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First, I identify the technical challenges to design a learning based code editing system.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Secondly, I work through those challenges to develop and build semi-automatic or fully automatic code editor.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And finally, I apply such tools for real world developments, for instance, automatic program repair. </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61c22cbe0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061c22cbe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know transformer models learn representation with attention between all tokens in the input. When we use different encoders for different inputs, it can only learn within the input. For instance, here, X1 depends only on X2. Y1 depends only on Y2, There is no chance for interaction between Xs and Ys.</a:t>
            </a:r>
            <a:endParaRPr/>
          </a:p>
          <a:p>
            <a:pPr marL="0" lvl="0" indent="0" algn="l" rtl="0">
              <a:spcBef>
                <a:spcPts val="0"/>
              </a:spcBef>
              <a:spcAft>
                <a:spcPts val="0"/>
              </a:spcAft>
              <a:buNone/>
            </a:pPr>
            <a:endParaRPr/>
          </a:p>
          <a:p>
            <a:pPr marL="0" lvl="0" indent="0" algn="l" rtl="0">
              <a:spcBef>
                <a:spcPts val="0"/>
              </a:spcBef>
              <a:spcAft>
                <a:spcPts val="0"/>
              </a:spcAft>
              <a:buNone/>
            </a:pPr>
            <a:r>
              <a:rPr lang="en"/>
              <a:t>However, when we use one single encoder for all the input modalities, the model learns the representation with respect to other modalities as well. In this case, X1 not only depends on X2, but also on Y1 and Y2. Thus we conclude single encoder results in better representation. </a:t>
            </a:r>
            <a:endParaRPr/>
          </a:p>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061c22cbe0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061c22cbe0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d72bca8e00_0_1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d72bca8e00_0_1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can generate edited code that is syntactically and semantically correct, I go back ask a fundamental question. Is the Code Editing task One to One relation?</a:t>
            </a:r>
            <a:endParaRPr/>
          </a:p>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061c22cbe0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061c22cbe0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061c22cbe0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1061c22cbe0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061c22cbe0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1061c22cbe0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61c22cbe0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61c22cbe0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these motivations, I am proposing MODIT : Multi-Modal Learning of Editing Source Code as my next and final component of my dissertation. The contribution I am proposing through MODIT are </a:t>
            </a:r>
            <a:endParaRPr/>
          </a:p>
          <a:p>
            <a:pPr marL="457200" lvl="0" indent="-298450" algn="l" rtl="0">
              <a:spcBef>
                <a:spcPts val="0"/>
              </a:spcBef>
              <a:spcAft>
                <a:spcPts val="0"/>
              </a:spcAft>
              <a:buSzPts val="1100"/>
              <a:buAutoNum type="arabicPeriod"/>
            </a:pPr>
            <a:r>
              <a:rPr lang="en"/>
              <a:t>  </a:t>
            </a:r>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7b0a678b77_0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7b0a678b77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timeline of my dissertation. These are already finished works. </a:t>
            </a:r>
            <a:endParaRPr/>
          </a:p>
          <a:p>
            <a:pPr marL="0" lvl="0" indent="0" algn="l" rtl="0">
              <a:spcBef>
                <a:spcPts val="0"/>
              </a:spcBef>
              <a:spcAft>
                <a:spcPts val="0"/>
              </a:spcAft>
              <a:buNone/>
            </a:pPr>
            <a:endParaRPr/>
          </a:p>
          <a:p>
            <a:pPr marL="0" lvl="0" indent="0" algn="l" rtl="0">
              <a:spcBef>
                <a:spcPts val="0"/>
              </a:spcBef>
              <a:spcAft>
                <a:spcPts val="0"/>
              </a:spcAft>
              <a:buNone/>
            </a:pPr>
            <a:r>
              <a:rPr lang="en"/>
              <a:t> I will complete and publish MODIT By the end of Fall 2021</a:t>
            </a:r>
            <a:endParaRPr/>
          </a:p>
          <a:p>
            <a:pPr marL="0" lvl="0" indent="0" algn="l" rtl="0">
              <a:spcBef>
                <a:spcPts val="0"/>
              </a:spcBef>
              <a:spcAft>
                <a:spcPts val="0"/>
              </a:spcAft>
              <a:buNone/>
            </a:pPr>
            <a:endParaRPr/>
          </a:p>
          <a:p>
            <a:pPr marL="0" lvl="0" indent="0" algn="l" rtl="0">
              <a:spcBef>
                <a:spcPts val="0"/>
              </a:spcBef>
              <a:spcAft>
                <a:spcPts val="0"/>
              </a:spcAft>
              <a:buNone/>
            </a:pPr>
            <a:r>
              <a:rPr lang="en"/>
              <a:t>By Spring 2022, I will finish writing and editing of the dissertation</a:t>
            </a:r>
            <a:endParaRPr/>
          </a:p>
          <a:p>
            <a:pPr marL="0" lvl="0" indent="0" algn="l" rtl="0">
              <a:spcBef>
                <a:spcPts val="0"/>
              </a:spcBef>
              <a:spcAft>
                <a:spcPts val="0"/>
              </a:spcAft>
              <a:buNone/>
            </a:pPr>
            <a:endParaRPr/>
          </a:p>
          <a:p>
            <a:pPr marL="0" lvl="0" indent="0" algn="l" rtl="0">
              <a:spcBef>
                <a:spcPts val="0"/>
              </a:spcBef>
              <a:spcAft>
                <a:spcPts val="0"/>
              </a:spcAft>
              <a:buNone/>
            </a:pPr>
            <a:r>
              <a:rPr lang="en"/>
              <a:t>And I am expecting to Defend my thesis in June 2022.</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d72bca8e00_0_14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d72bca8e00_0_1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Thanks for listening to my presentation, I will be happy to answer any questions.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d72bca8e00_0_14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d72bca8e00_0_1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b0a678b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b0a678b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With that being said, let us quickly go over the existing works in automated code editing.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 divide the existing solutions in automated code editing into three broad categories. First Template based solutions  where edit templates are manually written or mined from data. Modern IDEs use such approaches for refactoring and adding boilerplate code.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Second category are mutation on code is learned. Given a piece of code, a machine predicts most probable edit operation. And a machine learns to predict sequence of such edit operations to edit the original code to the final code.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Last, but not the lease, and this is the sub-area I concentrated my research on, is Encoder-Decoder based techniques. Where the Code Editor works like a code translator and apply the edit pattern in the form of translation. </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061c22cbe0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061c22cbe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72bca8e00_0_1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72bca8e00_0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Pretraining model is task agnostic way has recently received a lot of attraction specially in the industry. Several works from Microsoft Research and Google Brain published pre-training transformer based encoder for source code analysis task. All these works are based on BERT, which is a pretrained transformer encoder. The objective of BERT is a masked language model. That is some random words are masked out in a sentence, and model is asked to predict those words. While predicting these tokens, model learn how that token is related to other tokens in the sentence. In another word, the model learn the structure of the sentence, interaction between different components of the sentence. </a:t>
            </a:r>
            <a:endParaRPr/>
          </a:p>
          <a:p>
            <a:pPr marL="0" lvl="0" indent="0" algn="l" rtl="0">
              <a:spcBef>
                <a:spcPts val="0"/>
              </a:spcBef>
              <a:spcAft>
                <a:spcPts val="0"/>
              </a:spcAft>
              <a:buNone/>
            </a:pPr>
            <a:endParaRPr/>
          </a:p>
          <a:p>
            <a:pPr marL="0" lvl="0" indent="0" algn="l" rtl="0">
              <a:spcBef>
                <a:spcPts val="0"/>
              </a:spcBef>
              <a:spcAft>
                <a:spcPts val="0"/>
              </a:spcAft>
              <a:buNone/>
            </a:pPr>
            <a:r>
              <a:rPr lang="en"/>
              <a:t>This BERT model is pretrained using task agnostic masked language mdoel.</a:t>
            </a:r>
            <a:endParaRPr/>
          </a:p>
          <a:p>
            <a:pPr marL="0" lvl="0" indent="0" algn="l" rtl="0">
              <a:spcBef>
                <a:spcPts val="0"/>
              </a:spcBef>
              <a:spcAft>
                <a:spcPts val="0"/>
              </a:spcAft>
              <a:buNone/>
            </a:pPr>
            <a:endParaRPr/>
          </a:p>
          <a:p>
            <a:pPr marL="0" lvl="0" indent="0" algn="l" rtl="0">
              <a:spcBef>
                <a:spcPts val="0"/>
              </a:spcBef>
              <a:spcAft>
                <a:spcPts val="0"/>
              </a:spcAft>
              <a:buNone/>
            </a:pPr>
            <a:r>
              <a:rPr lang="en"/>
              <a:t>Since this model learns to reason about the components of the input, this model is very suitable for Understanding source code in SE domain.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In SE domain, there are three prominent models that uses BERT like architecture with slightly different pretraining objective. Those models are CuBERT from Google brain, CodeBERT and GraphCodeBERT from Microsoft Research. While BERT is designed to understand code, how may we use BERT </a:t>
            </a:r>
            <a:r>
              <a:rPr lang="en"/>
              <a:t>for Code Editing task.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d72bca8e00_0_1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d72bca8e00_0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Code Editing task, a transformer based decoder is added with a pretrained bert, which is trained  from scratch to generate edited code. Since the decoder is trained from scratch, Knowledge about generation is not embedded in Decoder.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d72bca8e00_0_1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72bca8e00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Given this noisy input, </a:t>
            </a:r>
            <a:endParaRPr/>
          </a:p>
          <a:p>
            <a:pPr marL="0" lvl="0" indent="0" algn="l" rtl="0">
              <a:spcBef>
                <a:spcPts val="0"/>
              </a:spcBef>
              <a:spcAft>
                <a:spcPts val="0"/>
              </a:spcAft>
              <a:buNone/>
            </a:pPr>
            <a:endParaRPr/>
          </a:p>
          <a:p>
            <a:pPr marL="0" lvl="0" indent="0" algn="l" rtl="0">
              <a:spcBef>
                <a:spcPts val="0"/>
              </a:spcBef>
              <a:spcAft>
                <a:spcPts val="0"/>
              </a:spcAft>
              <a:buNone/>
            </a:pPr>
            <a:r>
              <a:rPr lang="en"/>
              <a:t>The encoder generates representation for each token position. </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sequentially one token at a time. </a:t>
            </a:r>
            <a:endParaRPr/>
          </a:p>
          <a:p>
            <a:pPr marL="0" lvl="0" indent="0" algn="l" rtl="0">
              <a:spcBef>
                <a:spcPts val="0"/>
              </a:spcBef>
              <a:spcAft>
                <a:spcPts val="0"/>
              </a:spcAft>
              <a:buNone/>
            </a:pPr>
            <a:endParaRPr/>
          </a:p>
          <a:p>
            <a:pPr marL="0" lvl="0" indent="0" algn="l" rtl="0">
              <a:spcBef>
                <a:spcPts val="0"/>
              </a:spcBef>
              <a:spcAft>
                <a:spcPts val="0"/>
              </a:spcAft>
              <a:buNone/>
            </a:pPr>
            <a:r>
              <a:rPr lang="en"/>
              <a:t>But while generating, the decoder puts attention</a:t>
            </a:r>
            <a:endParaRPr/>
          </a:p>
          <a:p>
            <a:pPr marL="0" lvl="0" indent="0" algn="l" rtl="0">
              <a:spcBef>
                <a:spcPts val="0"/>
              </a:spcBef>
              <a:spcAft>
                <a:spcPts val="0"/>
              </a:spcAft>
              <a:buNone/>
            </a:pPr>
            <a:endParaRPr/>
          </a:p>
          <a:p>
            <a:pPr marL="0" lvl="0" indent="0" algn="l" rtl="0">
              <a:spcBef>
                <a:spcPts val="0"/>
              </a:spcBef>
              <a:spcAft>
                <a:spcPts val="0"/>
              </a:spcAft>
              <a:buNone/>
            </a:pPr>
            <a:r>
              <a:rPr lang="en"/>
              <a:t>To the encoder’s representation as well as </a:t>
            </a:r>
            <a:endParaRPr/>
          </a:p>
          <a:p>
            <a:pPr marL="0" lvl="0" indent="0" algn="l" rtl="0">
              <a:spcBef>
                <a:spcPts val="0"/>
              </a:spcBef>
              <a:spcAft>
                <a:spcPts val="0"/>
              </a:spcAft>
              <a:buNone/>
            </a:pPr>
            <a:endParaRPr/>
          </a:p>
          <a:p>
            <a:pPr marL="0" lvl="0" indent="0" algn="l" rtl="0">
              <a:spcBef>
                <a:spcPts val="0"/>
              </a:spcBef>
              <a:spcAft>
                <a:spcPts val="0"/>
              </a:spcAft>
              <a:buNone/>
            </a:pPr>
            <a:r>
              <a:rPr lang="en"/>
              <a:t>All previously generated tokens. Since the encoder generates representation in such a way that also understands any noisy token, the encoder must’ve learned to understand the structure of the code, even when some part of the code are not correct. </a:t>
            </a:r>
            <a:endParaRPr/>
          </a:p>
          <a:p>
            <a:pPr marL="0" lvl="0" indent="0" algn="l" rtl="0">
              <a:spcBef>
                <a:spcPts val="0"/>
              </a:spcBef>
              <a:spcAft>
                <a:spcPts val="0"/>
              </a:spcAft>
              <a:buNone/>
            </a:pPr>
            <a:endParaRPr/>
          </a:p>
          <a:p>
            <a:pPr marL="0" lvl="0" indent="0" algn="l" rtl="0">
              <a:spcBef>
                <a:spcPts val="0"/>
              </a:spcBef>
              <a:spcAft>
                <a:spcPts val="0"/>
              </a:spcAft>
              <a:buNone/>
            </a:pPr>
            <a:r>
              <a:rPr lang="en"/>
              <a:t>And since the decoder is also being able to generate noisy tokens, it is not just memorizing from the encoder, it is also learning to reason about what token come after what. That is the decoder is learning to generate syntactically and contextually correct code.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d72bca8e00_0_1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9" name="Google Shape;1099;gd72bca8e00_0_1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code translation task, PLBART outperforms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72bca8e00_0_1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72bca8e00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Here is an example of code translation using PLBART, This C# code is correctly translated to Java code by PLBART. </a:t>
            </a:r>
            <a:endParaRPr sz="1500"/>
          </a:p>
          <a:p>
            <a:pPr marL="0" lvl="0" indent="0" algn="l" rtl="0">
              <a:spcBef>
                <a:spcPts val="0"/>
              </a:spcBef>
              <a:spcAft>
                <a:spcPts val="0"/>
              </a:spcAft>
              <a:buNone/>
            </a:pPr>
            <a:r>
              <a:rPr lang="en" sz="1500"/>
              <a:t>However, there are some more subtle and interesting example to note here.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First of all, visually, we can say that PLBART learns to both understand and generate code. Since the input is a code, the model needs to understand that, and the output is another code, thus PLBART definitely learned to generate code. </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Furthermore, PLBART learns about semantics, … (describe the semantic of iteration)</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Another interesting thing to note here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And last but not the lease, Style.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With that I conclude today’s talk reviewing the state of the art techniques for use of ML in different SE tasks.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 will be happy to answer any question you might have now. </a:t>
            </a:r>
            <a:endParaRPr sz="15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061c22cbe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061c22cbe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first research question is “How accurately does MODIT generate edited code w.r.t. Other techniques. </a:t>
            </a:r>
            <a:endParaRPr/>
          </a:p>
          <a:p>
            <a:pPr marL="0" lvl="0" indent="0" algn="l" rtl="0">
              <a:spcBef>
                <a:spcPts val="0"/>
              </a:spcBef>
              <a:spcAft>
                <a:spcPts val="0"/>
              </a:spcAft>
              <a:buNone/>
            </a:pPr>
            <a:endParaRPr/>
          </a:p>
          <a:p>
            <a:pPr marL="0" lvl="0" indent="0" algn="l" rtl="0">
              <a:spcBef>
                <a:spcPts val="0"/>
              </a:spcBef>
              <a:spcAft>
                <a:spcPts val="0"/>
              </a:spcAft>
              <a:buNone/>
            </a:pPr>
            <a:r>
              <a:rPr lang="en"/>
              <a:t>Here, we see different encoder-decoder based models for such code editing, namely LSTM, two different sized Transformer, and our previous approach CODIT, which is a syntax guided encoder-decoder based approach. </a:t>
            </a:r>
            <a:endParaRPr/>
          </a:p>
          <a:p>
            <a:pPr marL="0" lvl="0" indent="0" algn="l" rtl="0">
              <a:spcBef>
                <a:spcPts val="0"/>
              </a:spcBef>
              <a:spcAft>
                <a:spcPts val="0"/>
              </a:spcAft>
              <a:buNone/>
            </a:pPr>
            <a:endParaRPr/>
          </a:p>
          <a:p>
            <a:pPr marL="0" lvl="0" indent="0" algn="l" rtl="0">
              <a:spcBef>
                <a:spcPts val="0"/>
              </a:spcBef>
              <a:spcAft>
                <a:spcPts val="0"/>
              </a:spcAft>
              <a:buNone/>
            </a:pPr>
            <a:r>
              <a:rPr lang="en"/>
              <a:t>All of these techniques trained the models from scratch.</a:t>
            </a:r>
            <a:endParaRPr/>
          </a:p>
          <a:p>
            <a:pPr marL="0" lvl="0" indent="0" algn="l" rtl="0">
              <a:spcBef>
                <a:spcPts val="0"/>
              </a:spcBef>
              <a:spcAft>
                <a:spcPts val="0"/>
              </a:spcAft>
              <a:buNone/>
            </a:pPr>
            <a:endParaRPr/>
          </a:p>
          <a:p>
            <a:pPr marL="0" lvl="0" indent="0" algn="l" rtl="0">
              <a:spcBef>
                <a:spcPts val="0"/>
              </a:spcBef>
              <a:spcAft>
                <a:spcPts val="0"/>
              </a:spcAft>
              <a:buNone/>
            </a:pPr>
            <a:r>
              <a:rPr lang="en"/>
              <a:t>In addition to these, we evaluated using some large scale pretrained model. These models supposedly learns general purpose representation source code from large collection of source code data. In particular, we evaluate on CodeBERT, GraphCodeBERT, CodeGPT. Finally, in MODIT we use PLBART as the pretrained model. And as we can see in the result, MODIT with PLBART results in the highest performance.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061c22cbe0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061c22cbe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discuss what are the differences between CodeBERT, CodeGPT, and PLBART to understand why MODIT with PLBART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BERT is a pretrained encoder, so while using BERT in encoder-decoder settings, the decoder is randomly initialized that is the decoder is trained from scratch.</a:t>
            </a:r>
            <a:endParaRPr/>
          </a:p>
          <a:p>
            <a:pPr marL="0" lvl="0" indent="0" algn="l" rtl="0">
              <a:spcBef>
                <a:spcPts val="0"/>
              </a:spcBef>
              <a:spcAft>
                <a:spcPts val="0"/>
              </a:spcAft>
              <a:buNone/>
            </a:pPr>
            <a:endParaRPr/>
          </a:p>
          <a:p>
            <a:pPr marL="0" lvl="0" indent="0" algn="l" rtl="0">
              <a:spcBef>
                <a:spcPts val="0"/>
              </a:spcBef>
              <a:spcAft>
                <a:spcPts val="0"/>
              </a:spcAft>
              <a:buNone/>
            </a:pPr>
            <a:r>
              <a:rPr lang="en"/>
              <a:t>GPT, on the other hand, is a pretrained left-to-right decoder, there is no encoder in GPT. Thus, GPT model does not understand the input bidirectionally.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in PLBART, both the encoder and the decoder are pretrained. Thus, PLBART learn to understand the input, and correctly generate the output as part of pretraining process.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61c22cbe0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61c22cbe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takeaway points from the results in this research question are, </a:t>
            </a:r>
            <a:endParaRPr/>
          </a:p>
          <a:p>
            <a:pPr marL="0" lvl="0" indent="0" algn="l" rtl="0">
              <a:spcBef>
                <a:spcPts val="0"/>
              </a:spcBef>
              <a:spcAft>
                <a:spcPts val="0"/>
              </a:spcAft>
              <a:buNone/>
            </a:pPr>
            <a:endParaRPr/>
          </a:p>
          <a:p>
            <a:pPr marL="0" lvl="0" indent="0" algn="l" rtl="0">
              <a:spcBef>
                <a:spcPts val="0"/>
              </a:spcBef>
              <a:spcAft>
                <a:spcPts val="0"/>
              </a:spcAft>
              <a:buNone/>
            </a:pPr>
            <a:r>
              <a:rPr lang="en"/>
              <a:t>Transformers are robust enough to learn the syntax without explicit syntactic supervision.  Thus, the transformer models outperforms the CODIT model.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61c22cbe0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61c22cbe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takeaway is, pretrained models improve the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approached that use pretrained models results in significantly higher performance than models that are trained from scratch. </a:t>
            </a: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0.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77.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6.jp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png"/></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3.xml"/><Relationship Id="rId5" Type="http://schemas.openxmlformats.org/officeDocument/2006/relationships/image" Target="../media/image79.png"/><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9.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89.png"/><Relationship Id="rId4" Type="http://schemas.openxmlformats.org/officeDocument/2006/relationships/image" Target="../media/image88.png"/></Relationships>
</file>

<file path=ppt/slides/_rels/slide9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6.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70.png"/></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7.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4397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latin typeface="Georgia"/>
                <a:ea typeface="Georgia"/>
                <a:cs typeface="Georgia"/>
                <a:sym typeface="Georgia"/>
              </a:rPr>
              <a:t>Learning To Edit Code</a:t>
            </a:r>
            <a:endParaRPr>
              <a:latin typeface="Georgia"/>
              <a:ea typeface="Georgia"/>
              <a:cs typeface="Georgia"/>
              <a:sym typeface="Georgia"/>
            </a:endParaRPr>
          </a:p>
          <a:p>
            <a:pPr marL="0" lvl="0" indent="0" algn="ctr" rtl="0">
              <a:spcBef>
                <a:spcPts val="0"/>
              </a:spcBef>
              <a:spcAft>
                <a:spcPts val="0"/>
              </a:spcAft>
              <a:buNone/>
            </a:pPr>
            <a:r>
              <a:rPr lang="en" sz="2511">
                <a:latin typeface="Georgia"/>
                <a:ea typeface="Georgia"/>
                <a:cs typeface="Georgia"/>
                <a:sym typeface="Georgia"/>
              </a:rPr>
              <a:t>Ph.D. Proposal Presentation</a:t>
            </a:r>
            <a:endParaRPr sz="2511">
              <a:latin typeface="Georgia"/>
              <a:ea typeface="Georgia"/>
              <a:cs typeface="Georgia"/>
              <a:sym typeface="Georgia"/>
            </a:endParaRPr>
          </a:p>
          <a:p>
            <a:pPr marL="0" lvl="0" indent="0" algn="ctr" rtl="0">
              <a:spcBef>
                <a:spcPts val="0"/>
              </a:spcBef>
              <a:spcAft>
                <a:spcPts val="0"/>
              </a:spcAft>
              <a:buNone/>
            </a:pPr>
            <a:endParaRPr sz="2755">
              <a:latin typeface="Georgia"/>
              <a:ea typeface="Georgia"/>
              <a:cs typeface="Georgia"/>
              <a:sym typeface="Georgia"/>
            </a:endParaRPr>
          </a:p>
        </p:txBody>
      </p:sp>
      <p:sp>
        <p:nvSpPr>
          <p:cNvPr id="55" name="Google Shape;55;p13"/>
          <p:cNvSpPr txBox="1">
            <a:spLocks noGrp="1"/>
          </p:cNvSpPr>
          <p:nvPr>
            <p:ph type="subTitle" idx="1"/>
          </p:nvPr>
        </p:nvSpPr>
        <p:spPr>
          <a:xfrm>
            <a:off x="311700" y="2266950"/>
            <a:ext cx="8520600" cy="22530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1018"/>
              <a:buNone/>
            </a:pPr>
            <a:r>
              <a:rPr lang="en" sz="2090">
                <a:solidFill>
                  <a:srgbClr val="000000"/>
                </a:solidFill>
                <a:latin typeface="Georgia"/>
                <a:ea typeface="Georgia"/>
                <a:cs typeface="Georgia"/>
                <a:sym typeface="Georgia"/>
              </a:rPr>
              <a:t>Saikat Chakraborty</a:t>
            </a:r>
            <a:endParaRPr sz="149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a:solidFill>
                  <a:srgbClr val="000000"/>
                </a:solidFill>
                <a:latin typeface="Georgia"/>
                <a:ea typeface="Georgia"/>
                <a:cs typeface="Georgia"/>
                <a:sym typeface="Georgia"/>
              </a:rPr>
              <a:t>Department of Computer Science</a:t>
            </a:r>
            <a:endParaRPr sz="149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a:solidFill>
                  <a:srgbClr val="000000"/>
                </a:solidFill>
                <a:latin typeface="Georgia"/>
                <a:ea typeface="Georgia"/>
                <a:cs typeface="Georgia"/>
                <a:sym typeface="Georgia"/>
              </a:rPr>
              <a:t>Columbia University.</a:t>
            </a:r>
            <a:endParaRPr sz="149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sz="149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sz="169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sz="169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690">
                <a:solidFill>
                  <a:srgbClr val="000000"/>
                </a:solidFill>
                <a:latin typeface="Georgia"/>
                <a:ea typeface="Georgia"/>
                <a:cs typeface="Georgia"/>
                <a:sym typeface="Georgia"/>
              </a:rPr>
              <a:t>Committee</a:t>
            </a:r>
            <a:endParaRPr sz="169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sz="149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a:solidFill>
                  <a:srgbClr val="0000FF"/>
                </a:solidFill>
                <a:latin typeface="Georgia"/>
                <a:ea typeface="Georgia"/>
                <a:cs typeface="Georgia"/>
                <a:sym typeface="Georgia"/>
              </a:rPr>
              <a:t>Dr. Baishakhi Ray</a:t>
            </a:r>
            <a:r>
              <a:rPr lang="en" sz="1490">
                <a:solidFill>
                  <a:schemeClr val="dk1"/>
                </a:solidFill>
                <a:latin typeface="Georgia"/>
                <a:ea typeface="Georgia"/>
                <a:cs typeface="Georgia"/>
                <a:sym typeface="Georgia"/>
              </a:rPr>
              <a:t>,</a:t>
            </a:r>
            <a:r>
              <a:rPr lang="en" sz="1490">
                <a:solidFill>
                  <a:srgbClr val="0000FF"/>
                </a:solidFill>
                <a:latin typeface="Georgia"/>
                <a:ea typeface="Georgia"/>
                <a:cs typeface="Georgia"/>
                <a:sym typeface="Georgia"/>
              </a:rPr>
              <a:t> Dr. Gail Kaiser</a:t>
            </a:r>
            <a:r>
              <a:rPr lang="en" sz="1490">
                <a:solidFill>
                  <a:schemeClr val="dk1"/>
                </a:solidFill>
                <a:latin typeface="Georgia"/>
                <a:ea typeface="Georgia"/>
                <a:cs typeface="Georgia"/>
                <a:sym typeface="Georgia"/>
              </a:rPr>
              <a:t>,</a:t>
            </a:r>
            <a:r>
              <a:rPr lang="en" sz="1490">
                <a:solidFill>
                  <a:srgbClr val="0000FF"/>
                </a:solidFill>
                <a:latin typeface="Georgia"/>
                <a:ea typeface="Georgia"/>
                <a:cs typeface="Georgia"/>
                <a:sym typeface="Georgia"/>
              </a:rPr>
              <a:t> Dr. Kathleen McKeown</a:t>
            </a:r>
            <a:r>
              <a:rPr lang="en" sz="1490">
                <a:solidFill>
                  <a:schemeClr val="dk1"/>
                </a:solidFill>
                <a:latin typeface="Georgia"/>
                <a:ea typeface="Georgia"/>
                <a:cs typeface="Georgia"/>
                <a:sym typeface="Georgia"/>
              </a:rPr>
              <a:t>,</a:t>
            </a:r>
            <a:r>
              <a:rPr lang="en" sz="1490">
                <a:solidFill>
                  <a:srgbClr val="0000FF"/>
                </a:solidFill>
                <a:latin typeface="Georgia"/>
                <a:ea typeface="Georgia"/>
                <a:cs typeface="Georgia"/>
                <a:sym typeface="Georgia"/>
              </a:rPr>
              <a:t> Dr. Junfeng Yang                                        Columbia University                                                                   </a:t>
            </a:r>
            <a:endParaRPr sz="1490">
              <a:solidFill>
                <a:srgbClr val="840D35"/>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4800">
                <a:solidFill>
                  <a:srgbClr val="FFFFFF"/>
                </a:solidFill>
                <a:latin typeface="Georgia"/>
                <a:ea typeface="Georgia"/>
                <a:cs typeface="Georgia"/>
                <a:sym typeface="Georgia"/>
              </a:rPr>
              <a:t>Encoder-Decoder</a:t>
            </a: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800">
                <a:solidFill>
                  <a:srgbClr val="FFFFFF"/>
                </a:solidFill>
                <a:latin typeface="Georgia"/>
                <a:ea typeface="Georgia"/>
                <a:cs typeface="Georgia"/>
                <a:sym typeface="Georgia"/>
              </a:rPr>
              <a:t>Based Code Editing</a:t>
            </a: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800">
                <a:solidFill>
                  <a:srgbClr val="FFFFFF"/>
                </a:solidFill>
                <a:latin typeface="Georgia"/>
                <a:ea typeface="Georgia"/>
                <a:cs typeface="Georgia"/>
                <a:sym typeface="Georgia"/>
              </a:rPr>
              <a:t>What is it? </a:t>
            </a:r>
            <a:endParaRPr sz="4800">
              <a:solidFill>
                <a:srgbClr val="FFFFFF"/>
              </a:solidFill>
              <a:latin typeface="Georgia"/>
              <a:ea typeface="Georgia"/>
              <a:cs typeface="Georgia"/>
              <a:sym typeface="Georgia"/>
            </a:endParaRPr>
          </a:p>
        </p:txBody>
      </p:sp>
      <p:sp>
        <p:nvSpPr>
          <p:cNvPr id="188" name="Google Shape;1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1176"/>
        <p:cNvGrpSpPr/>
        <p:nvPr/>
      </p:nvGrpSpPr>
      <p:grpSpPr>
        <a:xfrm>
          <a:off x="0" y="0"/>
          <a:ext cx="0" cy="0"/>
          <a:chOff x="0" y="0"/>
          <a:chExt cx="0" cy="0"/>
        </a:xfrm>
      </p:grpSpPr>
      <p:sp>
        <p:nvSpPr>
          <p:cNvPr id="1177" name="Google Shape;1177;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pic>
        <p:nvPicPr>
          <p:cNvPr id="1178" name="Google Shape;1178;p112"/>
          <p:cNvPicPr preferRelativeResize="0"/>
          <p:nvPr/>
        </p:nvPicPr>
        <p:blipFill>
          <a:blip r:embed="rId3">
            <a:alphaModFix/>
          </a:blip>
          <a:stretch>
            <a:fillRect/>
          </a:stretch>
        </p:blipFill>
        <p:spPr>
          <a:xfrm>
            <a:off x="1408050" y="250975"/>
            <a:ext cx="6327900" cy="734379"/>
          </a:xfrm>
          <a:prstGeom prst="rect">
            <a:avLst/>
          </a:prstGeom>
          <a:noFill/>
          <a:ln>
            <a:noFill/>
          </a:ln>
        </p:spPr>
      </p:pic>
      <p:pic>
        <p:nvPicPr>
          <p:cNvPr id="1179" name="Google Shape;1179;p112"/>
          <p:cNvPicPr preferRelativeResize="0"/>
          <p:nvPr/>
        </p:nvPicPr>
        <p:blipFill>
          <a:blip r:embed="rId4">
            <a:alphaModFix/>
          </a:blip>
          <a:stretch>
            <a:fillRect/>
          </a:stretch>
        </p:blipFill>
        <p:spPr>
          <a:xfrm>
            <a:off x="2209800" y="1213950"/>
            <a:ext cx="5942300" cy="2928875"/>
          </a:xfrm>
          <a:prstGeom prst="rect">
            <a:avLst/>
          </a:prstGeom>
          <a:noFill/>
          <a:ln>
            <a:noFill/>
          </a:ln>
        </p:spPr>
      </p:pic>
      <p:pic>
        <p:nvPicPr>
          <p:cNvPr id="1180" name="Google Shape;1180;p112"/>
          <p:cNvPicPr preferRelativeResize="0"/>
          <p:nvPr/>
        </p:nvPicPr>
        <p:blipFill>
          <a:blip r:embed="rId5">
            <a:alphaModFix/>
          </a:blip>
          <a:stretch>
            <a:fillRect/>
          </a:stretch>
        </p:blipFill>
        <p:spPr>
          <a:xfrm>
            <a:off x="3612975" y="4767725"/>
            <a:ext cx="1918050" cy="299575"/>
          </a:xfrm>
          <a:prstGeom prst="rect">
            <a:avLst/>
          </a:prstGeom>
          <a:noFill/>
          <a:ln>
            <a:noFill/>
          </a:ln>
        </p:spPr>
      </p:pic>
      <p:sp>
        <p:nvSpPr>
          <p:cNvPr id="1181" name="Google Shape;1181;p112"/>
          <p:cNvSpPr/>
          <p:nvPr/>
        </p:nvSpPr>
        <p:spPr>
          <a:xfrm rot="-5400000">
            <a:off x="234975" y="2219375"/>
            <a:ext cx="29475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Guidance</a:t>
            </a:r>
            <a:endParaRPr sz="2200">
              <a:latin typeface="Times New Roman"/>
              <a:ea typeface="Times New Roman"/>
              <a:cs typeface="Times New Roman"/>
              <a:sym typeface="Times New Roman"/>
            </a:endParaRPr>
          </a:p>
        </p:txBody>
      </p:sp>
      <p:sp>
        <p:nvSpPr>
          <p:cNvPr id="1182" name="Google Shape;1182;p112"/>
          <p:cNvSpPr/>
          <p:nvPr/>
        </p:nvSpPr>
        <p:spPr>
          <a:xfrm>
            <a:off x="2260726" y="2679750"/>
            <a:ext cx="58275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2"/>
          <p:cNvSpPr/>
          <p:nvPr/>
        </p:nvSpPr>
        <p:spPr>
          <a:xfrm>
            <a:off x="2286189" y="3251344"/>
            <a:ext cx="58275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2"/>
                                        </p:tgtEl>
                                        <p:attrNameLst>
                                          <p:attrName>style.visibility</p:attrName>
                                        </p:attrNameLst>
                                      </p:cBhvr>
                                      <p:to>
                                        <p:strVal val="visible"/>
                                      </p:to>
                                    </p:set>
                                    <p:animEffect transition="in" filter="fade">
                                      <p:cBhvr>
                                        <p:cTn id="7" dur="1000"/>
                                        <p:tgtEl>
                                          <p:spTgt spid="1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3"/>
          <p:cNvPicPr preferRelativeResize="0"/>
          <p:nvPr/>
        </p:nvPicPr>
        <p:blipFill>
          <a:blip r:embed="rId3">
            <a:alphaModFix/>
          </a:blip>
          <a:stretch>
            <a:fillRect/>
          </a:stretch>
        </p:blipFill>
        <p:spPr>
          <a:xfrm>
            <a:off x="1027300" y="1611950"/>
            <a:ext cx="7089400" cy="1919600"/>
          </a:xfrm>
          <a:prstGeom prst="rect">
            <a:avLst/>
          </a:prstGeom>
          <a:noFill/>
          <a:ln>
            <a:noFill/>
          </a:ln>
        </p:spPr>
      </p:pic>
      <p:sp>
        <p:nvSpPr>
          <p:cNvPr id="194" name="Google Shape;19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Code Editing with Encoder-Decoder</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sp>
        <p:nvSpPr>
          <p:cNvPr id="195" name="Google Shape;195;p23"/>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Encoder</a:t>
            </a:r>
            <a:r>
              <a:rPr lang="en" sz="1800">
                <a:latin typeface="Courier New"/>
                <a:ea typeface="Courier New"/>
                <a:cs typeface="Courier New"/>
                <a:sym typeface="Courier New"/>
              </a:rPr>
              <a:t> and </a:t>
            </a:r>
            <a:r>
              <a:rPr lang="en" sz="1800" b="1">
                <a:solidFill>
                  <a:srgbClr val="38761D"/>
                </a:solidFill>
                <a:latin typeface="Courier New"/>
                <a:ea typeface="Courier New"/>
                <a:cs typeface="Courier New"/>
                <a:sym typeface="Courier New"/>
              </a:rPr>
              <a:t>Decoder</a:t>
            </a:r>
            <a:r>
              <a:rPr lang="en" sz="1800">
                <a:latin typeface="Courier New"/>
                <a:ea typeface="Courier New"/>
                <a:cs typeface="Courier New"/>
                <a:sym typeface="Courier New"/>
              </a:rPr>
              <a:t> learns </a:t>
            </a:r>
            <a:endParaRPr sz="1800">
              <a:latin typeface="Courier New"/>
              <a:ea typeface="Courier New"/>
              <a:cs typeface="Courier New"/>
              <a:sym typeface="Courier New"/>
            </a:endParaRPr>
          </a:p>
          <a:p>
            <a:pPr marL="0" lvl="0" indent="0" algn="ctr" rtl="0">
              <a:spcBef>
                <a:spcPts val="0"/>
              </a:spcBef>
              <a:spcAft>
                <a:spcPts val="0"/>
              </a:spcAft>
              <a:buNone/>
            </a:pPr>
            <a:r>
              <a:rPr lang="en" sz="1800" b="1">
                <a:solidFill>
                  <a:srgbClr val="0000FF"/>
                </a:solidFill>
                <a:latin typeface="Courier New"/>
                <a:ea typeface="Courier New"/>
                <a:cs typeface="Courier New"/>
                <a:sym typeface="Courier New"/>
              </a:rPr>
              <a:t>Code Edit Patterns</a:t>
            </a:r>
            <a:r>
              <a:rPr lang="en" sz="1800">
                <a:latin typeface="Courier New"/>
                <a:ea typeface="Courier New"/>
                <a:cs typeface="Courier New"/>
                <a:sym typeface="Courier New"/>
              </a:rPr>
              <a:t> </a:t>
            </a:r>
            <a:r>
              <a:rPr lang="en" sz="1800" b="1">
                <a:latin typeface="Courier New"/>
                <a:ea typeface="Courier New"/>
                <a:cs typeface="Courier New"/>
                <a:sym typeface="Courier New"/>
              </a:rPr>
              <a:t>from example edits.</a:t>
            </a:r>
            <a:endParaRPr sz="1800" b="1">
              <a:latin typeface="Courier New"/>
              <a:ea typeface="Courier New"/>
              <a:cs typeface="Courier New"/>
              <a:sym typeface="Courier New"/>
            </a:endParaRPr>
          </a:p>
        </p:txBody>
      </p:sp>
      <p:sp>
        <p:nvSpPr>
          <p:cNvPr id="196" name="Google Shape;1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1000"/>
                                        <p:tgtEl>
                                          <p:spTgt spid="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027302" y="1611950"/>
            <a:ext cx="7089383" cy="1919600"/>
          </a:xfrm>
          <a:prstGeom prst="rect">
            <a:avLst/>
          </a:prstGeom>
          <a:noFill/>
          <a:ln>
            <a:noFill/>
          </a:ln>
        </p:spPr>
      </p:pic>
      <p:sp>
        <p:nvSpPr>
          <p:cNvPr id="202" name="Google Shape;20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latin typeface="Georgia"/>
                <a:ea typeface="Georgia"/>
                <a:cs typeface="Georgia"/>
                <a:sym typeface="Georgia"/>
              </a:rPr>
              <a:t>Code Editing with Encoder-Decoder</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sp>
        <p:nvSpPr>
          <p:cNvPr id="203" name="Google Shape;203;p24"/>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Encoder</a:t>
            </a:r>
            <a:r>
              <a:rPr lang="en" sz="1800">
                <a:latin typeface="Courier New"/>
                <a:ea typeface="Courier New"/>
                <a:cs typeface="Courier New"/>
                <a:sym typeface="Courier New"/>
              </a:rPr>
              <a:t> and </a:t>
            </a:r>
            <a:r>
              <a:rPr lang="en" sz="1800" b="1">
                <a:solidFill>
                  <a:srgbClr val="38761D"/>
                </a:solidFill>
                <a:latin typeface="Courier New"/>
                <a:ea typeface="Courier New"/>
                <a:cs typeface="Courier New"/>
                <a:sym typeface="Courier New"/>
              </a:rPr>
              <a:t>Decoder</a:t>
            </a:r>
            <a:r>
              <a:rPr lang="en" sz="1800">
                <a:latin typeface="Courier New"/>
                <a:ea typeface="Courier New"/>
                <a:cs typeface="Courier New"/>
                <a:sym typeface="Courier New"/>
              </a:rPr>
              <a:t> learns to </a:t>
            </a:r>
            <a:endParaRPr sz="1800">
              <a:latin typeface="Courier New"/>
              <a:ea typeface="Courier New"/>
              <a:cs typeface="Courier New"/>
              <a:sym typeface="Courier New"/>
            </a:endParaRPr>
          </a:p>
          <a:p>
            <a:pPr marL="0" lvl="0" indent="0" algn="ctr" rtl="0">
              <a:spcBef>
                <a:spcPts val="0"/>
              </a:spcBef>
              <a:spcAft>
                <a:spcPts val="0"/>
              </a:spcAft>
              <a:buNone/>
            </a:pPr>
            <a:r>
              <a:rPr lang="en" sz="1800" b="1">
                <a:solidFill>
                  <a:srgbClr val="0000FF"/>
                </a:solidFill>
                <a:latin typeface="Courier New"/>
                <a:ea typeface="Courier New"/>
                <a:cs typeface="Courier New"/>
                <a:sym typeface="Courier New"/>
              </a:rPr>
              <a:t>Apply the Pattern</a:t>
            </a:r>
            <a:r>
              <a:rPr lang="en" sz="1800">
                <a:latin typeface="Courier New"/>
                <a:ea typeface="Courier New"/>
                <a:cs typeface="Courier New"/>
                <a:sym typeface="Courier New"/>
              </a:rPr>
              <a:t> in </a:t>
            </a:r>
            <a:r>
              <a:rPr lang="en" sz="1800" b="1">
                <a:solidFill>
                  <a:srgbClr val="980000"/>
                </a:solidFill>
                <a:latin typeface="Courier New"/>
                <a:ea typeface="Courier New"/>
                <a:cs typeface="Courier New"/>
                <a:sym typeface="Courier New"/>
              </a:rPr>
              <a:t>Similar Context</a:t>
            </a:r>
            <a:r>
              <a:rPr lang="en" sz="1800" b="1">
                <a:latin typeface="Courier New"/>
                <a:ea typeface="Courier New"/>
                <a:cs typeface="Courier New"/>
                <a:sym typeface="Courier New"/>
              </a:rPr>
              <a:t>.</a:t>
            </a:r>
            <a:endParaRPr sz="1800" b="1">
              <a:latin typeface="Courier New"/>
              <a:ea typeface="Courier New"/>
              <a:cs typeface="Courier New"/>
              <a:sym typeface="Courier New"/>
            </a:endParaRPr>
          </a:p>
        </p:txBody>
      </p:sp>
      <p:sp>
        <p:nvSpPr>
          <p:cNvPr id="204" name="Google Shape;2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latin typeface="Georgia"/>
                <a:ea typeface="Georgia"/>
                <a:cs typeface="Georgia"/>
                <a:sym typeface="Georgia"/>
              </a:rPr>
              <a:t>Code Editing with Encoder-Decoder</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sp>
        <p:nvSpPr>
          <p:cNvPr id="210" name="Google Shape;210;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351C75"/>
                </a:solidFill>
                <a:latin typeface="Courier New"/>
                <a:ea typeface="Courier New"/>
                <a:cs typeface="Courier New"/>
                <a:sym typeface="Courier New"/>
              </a:rPr>
              <a:t>Encoder</a:t>
            </a:r>
            <a:r>
              <a:rPr lang="en" sz="1600">
                <a:latin typeface="Courier New"/>
                <a:ea typeface="Courier New"/>
                <a:cs typeface="Courier New"/>
                <a:sym typeface="Courier New"/>
              </a:rPr>
              <a:t> encodes the input code to a vector or matrix</a:t>
            </a:r>
            <a:r>
              <a:rPr lang="en" sz="1600" b="1">
                <a:latin typeface="Courier New"/>
                <a:ea typeface="Courier New"/>
                <a:cs typeface="Courier New"/>
                <a:sym typeface="Courier New"/>
              </a:rPr>
              <a:t>.</a:t>
            </a:r>
            <a:endParaRPr sz="1600" b="1">
              <a:latin typeface="Courier New"/>
              <a:ea typeface="Courier New"/>
              <a:cs typeface="Courier New"/>
              <a:sym typeface="Courier New"/>
            </a:endParaRPr>
          </a:p>
        </p:txBody>
      </p:sp>
      <p:sp>
        <p:nvSpPr>
          <p:cNvPr id="211" name="Google Shape;211;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Decoder </a:t>
            </a:r>
            <a:r>
              <a:rPr lang="en" sz="1800">
                <a:latin typeface="Courier New"/>
                <a:ea typeface="Courier New"/>
                <a:cs typeface="Courier New"/>
                <a:sym typeface="Courier New"/>
              </a:rPr>
              <a:t>generates the edited code.</a:t>
            </a:r>
            <a:endParaRPr sz="1800">
              <a:latin typeface="Courier New"/>
              <a:ea typeface="Courier New"/>
              <a:cs typeface="Courier New"/>
              <a:sym typeface="Courier New"/>
            </a:endParaRPr>
          </a:p>
        </p:txBody>
      </p:sp>
      <p:sp>
        <p:nvSpPr>
          <p:cNvPr id="212" name="Google Shape;21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13" name="Google Shape;213;p25"/>
          <p:cNvPicPr preferRelativeResize="0"/>
          <p:nvPr/>
        </p:nvPicPr>
        <p:blipFill>
          <a:blip r:embed="rId3">
            <a:alphaModFix/>
          </a:blip>
          <a:stretch>
            <a:fillRect/>
          </a:stretch>
        </p:blipFill>
        <p:spPr>
          <a:xfrm>
            <a:off x="1027314" y="1611950"/>
            <a:ext cx="7089383" cy="1919600"/>
          </a:xfrm>
          <a:prstGeom prst="rect">
            <a:avLst/>
          </a:prstGeom>
          <a:noFill/>
          <a:ln>
            <a:noFill/>
          </a:ln>
        </p:spPr>
      </p:pic>
      <p:pic>
        <p:nvPicPr>
          <p:cNvPr id="214" name="Google Shape;214;p25"/>
          <p:cNvPicPr preferRelativeResize="0"/>
          <p:nvPr/>
        </p:nvPicPr>
        <p:blipFill rotWithShape="1">
          <a:blip r:embed="rId3">
            <a:alphaModFix/>
          </a:blip>
          <a:srcRect r="40269"/>
          <a:stretch/>
        </p:blipFill>
        <p:spPr>
          <a:xfrm>
            <a:off x="1027326" y="1611950"/>
            <a:ext cx="4234550" cy="1919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Encoder-Decoder Based Code Editing</a:t>
            </a:r>
            <a:endParaRPr sz="3900">
              <a:solidFill>
                <a:srgbClr val="000000"/>
              </a:solidFill>
              <a:latin typeface="Georgia"/>
              <a:ea typeface="Georgia"/>
              <a:cs typeface="Georgia"/>
              <a:sym typeface="Georgia"/>
            </a:endParaRPr>
          </a:p>
          <a:p>
            <a:pPr marL="0" lvl="0" indent="0" algn="ctr" rtl="0">
              <a:spcBef>
                <a:spcPts val="0"/>
              </a:spcBef>
              <a:spcAft>
                <a:spcPts val="0"/>
              </a:spcAft>
              <a:buNone/>
            </a:pP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3900">
                <a:solidFill>
                  <a:srgbClr val="000000"/>
                </a:solidFill>
                <a:latin typeface="Georgia"/>
                <a:ea typeface="Georgia"/>
                <a:cs typeface="Georgia"/>
                <a:sym typeface="Georgia"/>
              </a:rPr>
              <a:t>Where does my dissertation stand?</a:t>
            </a:r>
            <a:endParaRPr sz="3900">
              <a:solidFill>
                <a:srgbClr val="000000"/>
              </a:solidFill>
              <a:latin typeface="Georgia"/>
              <a:ea typeface="Georgia"/>
              <a:cs typeface="Georgia"/>
              <a:sym typeface="Georgia"/>
            </a:endParaRPr>
          </a:p>
        </p:txBody>
      </p:sp>
      <p:sp>
        <p:nvSpPr>
          <p:cNvPr id="220" name="Google Shape;22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226" name="Google Shape;226;p27"/>
          <p:cNvGraphicFramePr/>
          <p:nvPr/>
        </p:nvGraphicFramePr>
        <p:xfrm>
          <a:off x="590688" y="236400"/>
          <a:ext cx="7962625" cy="4088175"/>
        </p:xfrm>
        <a:graphic>
          <a:graphicData uri="http://schemas.openxmlformats.org/drawingml/2006/table">
            <a:tbl>
              <a:tblPr>
                <a:noFill/>
                <a:tableStyleId>{68D9A7AF-C877-446F-A0D7-CA929747E00A}</a:tableStyleId>
              </a:tblPr>
              <a:tblGrid>
                <a:gridCol w="3329075">
                  <a:extLst>
                    <a:ext uri="{9D8B030D-6E8A-4147-A177-3AD203B41FA5}">
                      <a16:colId xmlns:a16="http://schemas.microsoft.com/office/drawing/2014/main" val="20000"/>
                    </a:ext>
                  </a:extLst>
                </a:gridCol>
                <a:gridCol w="1353000">
                  <a:extLst>
                    <a:ext uri="{9D8B030D-6E8A-4147-A177-3AD203B41FA5}">
                      <a16:colId xmlns:a16="http://schemas.microsoft.com/office/drawing/2014/main" val="20001"/>
                    </a:ext>
                  </a:extLst>
                </a:gridCol>
                <a:gridCol w="1204925">
                  <a:extLst>
                    <a:ext uri="{9D8B030D-6E8A-4147-A177-3AD203B41FA5}">
                      <a16:colId xmlns:a16="http://schemas.microsoft.com/office/drawing/2014/main" val="20002"/>
                    </a:ext>
                  </a:extLst>
                </a:gridCol>
                <a:gridCol w="1151875">
                  <a:extLst>
                    <a:ext uri="{9D8B030D-6E8A-4147-A177-3AD203B41FA5}">
                      <a16:colId xmlns:a16="http://schemas.microsoft.com/office/drawing/2014/main" val="20003"/>
                    </a:ext>
                  </a:extLst>
                </a:gridCol>
                <a:gridCol w="923750">
                  <a:extLst>
                    <a:ext uri="{9D8B030D-6E8A-4147-A177-3AD203B41FA5}">
                      <a16:colId xmlns:a16="http://schemas.microsoft.com/office/drawing/2014/main" val="20004"/>
                    </a:ext>
                  </a:extLst>
                </a:gridCol>
              </a:tblGrid>
              <a:tr h="522375">
                <a:tc>
                  <a:txBody>
                    <a:bodyPr/>
                    <a:lstStyle/>
                    <a:p>
                      <a:pPr marL="0" lvl="0" indent="0" algn="ctr" rtl="0">
                        <a:spcBef>
                          <a:spcPts val="0"/>
                        </a:spcBef>
                        <a:spcAft>
                          <a:spcPts val="0"/>
                        </a:spcAft>
                        <a:buNone/>
                      </a:pPr>
                      <a:r>
                        <a:rPr lang="en">
                          <a:solidFill>
                            <a:schemeClr val="lt1"/>
                          </a:solidFill>
                          <a:latin typeface="Georgia"/>
                          <a:ea typeface="Georgia"/>
                          <a:cs typeface="Georgia"/>
                          <a:sym typeface="Georgia"/>
                        </a:rPr>
                        <a:t>Method</a:t>
                      </a:r>
                      <a:endParaRPr>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a:solidFill>
                            <a:schemeClr val="lt1"/>
                          </a:solidFill>
                          <a:latin typeface="Georgia"/>
                          <a:ea typeface="Georgia"/>
                          <a:cs typeface="Georgia"/>
                          <a:sym typeface="Georgia"/>
                        </a:rPr>
                        <a:t>Generate </a:t>
                      </a:r>
                      <a:endParaRPr>
                        <a:solidFill>
                          <a:schemeClr val="lt1"/>
                        </a:solidFill>
                        <a:latin typeface="Georgia"/>
                        <a:ea typeface="Georgia"/>
                        <a:cs typeface="Georgia"/>
                        <a:sym typeface="Georgia"/>
                      </a:endParaRPr>
                    </a:p>
                    <a:p>
                      <a:pPr marL="0" lvl="0" indent="0" algn="ctr" rtl="0">
                        <a:spcBef>
                          <a:spcPts val="0"/>
                        </a:spcBef>
                        <a:spcAft>
                          <a:spcPts val="0"/>
                        </a:spcAft>
                        <a:buNone/>
                      </a:pPr>
                      <a:r>
                        <a:rPr lang="en">
                          <a:solidFill>
                            <a:schemeClr val="lt1"/>
                          </a:solidFill>
                          <a:latin typeface="Georgia"/>
                          <a:ea typeface="Georgia"/>
                          <a:cs typeface="Georgia"/>
                          <a:sym typeface="Georgia"/>
                        </a:rPr>
                        <a:t>Concrete Code</a:t>
                      </a:r>
                      <a:endParaRPr>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a:solidFill>
                            <a:schemeClr val="lt1"/>
                          </a:solidFill>
                          <a:latin typeface="Georgia"/>
                          <a:ea typeface="Georgia"/>
                          <a:cs typeface="Georgia"/>
                          <a:sym typeface="Georgia"/>
                        </a:rPr>
                        <a:t>Syntactic Correctness</a:t>
                      </a:r>
                      <a:endParaRPr>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a:solidFill>
                            <a:schemeClr val="lt1"/>
                          </a:solidFill>
                          <a:latin typeface="Georgia"/>
                          <a:ea typeface="Georgia"/>
                          <a:cs typeface="Georgia"/>
                          <a:sym typeface="Georgia"/>
                        </a:rPr>
                        <a:t>Contextual Correctness</a:t>
                      </a:r>
                      <a:endParaRPr>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a:solidFill>
                            <a:schemeClr val="lt1"/>
                          </a:solidFill>
                          <a:latin typeface="Georgia"/>
                          <a:ea typeface="Georgia"/>
                          <a:cs typeface="Georgia"/>
                          <a:sym typeface="Georgia"/>
                        </a:rPr>
                        <a:t>Multi</a:t>
                      </a:r>
                      <a:endParaRPr>
                        <a:solidFill>
                          <a:schemeClr val="lt1"/>
                        </a:solidFill>
                        <a:latin typeface="Georgia"/>
                        <a:ea typeface="Georgia"/>
                        <a:cs typeface="Georgia"/>
                        <a:sym typeface="Georgia"/>
                      </a:endParaRPr>
                    </a:p>
                    <a:p>
                      <a:pPr marL="0" lvl="0" indent="0" algn="ctr" rtl="0">
                        <a:spcBef>
                          <a:spcPts val="0"/>
                        </a:spcBef>
                        <a:spcAft>
                          <a:spcPts val="0"/>
                        </a:spcAft>
                        <a:buNone/>
                      </a:pPr>
                      <a:r>
                        <a:rPr lang="en">
                          <a:solidFill>
                            <a:schemeClr val="lt1"/>
                          </a:solidFill>
                          <a:latin typeface="Georgia"/>
                          <a:ea typeface="Georgia"/>
                          <a:cs typeface="Georgia"/>
                          <a:sym typeface="Georgia"/>
                        </a:rPr>
                        <a:t>Modality</a:t>
                      </a:r>
                      <a:endParaRPr>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latin typeface="Georgia"/>
                          <a:ea typeface="Georgia"/>
                          <a:cs typeface="Georgia"/>
                          <a:sym typeface="Georgia"/>
                        </a:rPr>
                        <a:t>M. Tufano </a:t>
                      </a:r>
                      <a:r>
                        <a:rPr lang="en" i="1">
                          <a:latin typeface="Georgia"/>
                          <a:ea typeface="Georgia"/>
                          <a:cs typeface="Georgia"/>
                          <a:sym typeface="Georgia"/>
                        </a:rPr>
                        <a:t>et. al.</a:t>
                      </a:r>
                      <a:r>
                        <a:rPr lang="en">
                          <a:latin typeface="Georgia"/>
                          <a:ea typeface="Georgia"/>
                          <a:cs typeface="Georgia"/>
                          <a:sym typeface="Georgia"/>
                        </a:rPr>
                        <a:t> ASE 2018, ICSE 2019</a:t>
                      </a:r>
                      <a:endParaRPr>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latin typeface="Georgia"/>
                          <a:ea typeface="Georgia"/>
                          <a:cs typeface="Georgia"/>
                          <a:sym typeface="Georgia"/>
                        </a:rPr>
                        <a:t>SequenceR - Chen </a:t>
                      </a:r>
                      <a:r>
                        <a:rPr lang="en" i="1">
                          <a:latin typeface="Georgia"/>
                          <a:ea typeface="Georgia"/>
                          <a:cs typeface="Georgia"/>
                          <a:sym typeface="Georgia"/>
                        </a:rPr>
                        <a:t>et. al. </a:t>
                      </a:r>
                      <a:r>
                        <a:rPr lang="en">
                          <a:latin typeface="Georgia"/>
                          <a:ea typeface="Georgia"/>
                          <a:cs typeface="Georgia"/>
                          <a:sym typeface="Georgia"/>
                        </a:rPr>
                        <a:t>TSE 2019</a:t>
                      </a:r>
                      <a:endParaRPr>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b="1">
                          <a:solidFill>
                            <a:schemeClr val="dk1"/>
                          </a:solidFill>
                          <a:latin typeface="Georgia"/>
                          <a:ea typeface="Georgia"/>
                          <a:cs typeface="Georgia"/>
                          <a:sym typeface="Georgia"/>
                        </a:rPr>
                        <a:t>CODIT - TSE 2020</a:t>
                      </a:r>
                      <a:endParaRPr b="1">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latin typeface="Georgia"/>
                          <a:ea typeface="Georgia"/>
                          <a:cs typeface="Georgia"/>
                          <a:sym typeface="Georgia"/>
                        </a:rPr>
                        <a:t>CodeBERT - Feng </a:t>
                      </a:r>
                      <a:r>
                        <a:rPr lang="en" i="1">
                          <a:latin typeface="Georgia"/>
                          <a:ea typeface="Georgia"/>
                          <a:cs typeface="Georgia"/>
                          <a:sym typeface="Georgia"/>
                        </a:rPr>
                        <a:t>et. al.</a:t>
                      </a:r>
                      <a:r>
                        <a:rPr lang="en">
                          <a:latin typeface="Georgia"/>
                          <a:ea typeface="Georgia"/>
                          <a:cs typeface="Georgia"/>
                          <a:sym typeface="Georgia"/>
                        </a:rPr>
                        <a:t> EMNLP 2020</a:t>
                      </a:r>
                      <a:endParaRPr>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b="1">
                          <a:latin typeface="Georgia"/>
                          <a:ea typeface="Georgia"/>
                          <a:cs typeface="Georgia"/>
                          <a:sym typeface="Georgia"/>
                        </a:rPr>
                        <a:t>PLBART - NAACL 2021</a:t>
                      </a:r>
                      <a:endParaRPr b="1">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a:latin typeface="Georgia"/>
                          <a:ea typeface="Georgia"/>
                          <a:cs typeface="Georgia"/>
                          <a:sym typeface="Georgia"/>
                        </a:rPr>
                        <a:t>CoCoNut - Lutellier </a:t>
                      </a:r>
                      <a:r>
                        <a:rPr lang="en" i="1">
                          <a:latin typeface="Georgia"/>
                          <a:ea typeface="Georgia"/>
                          <a:cs typeface="Georgia"/>
                          <a:sym typeface="Georgia"/>
                        </a:rPr>
                        <a:t>et. al.</a:t>
                      </a:r>
                      <a:r>
                        <a:rPr lang="en">
                          <a:latin typeface="Georgia"/>
                          <a:ea typeface="Georgia"/>
                          <a:cs typeface="Georgia"/>
                          <a:sym typeface="Georgia"/>
                        </a:rPr>
                        <a:t> ISSTA 2020</a:t>
                      </a:r>
                      <a:endParaRPr>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a:latin typeface="Georgia"/>
                          <a:ea typeface="Georgia"/>
                          <a:cs typeface="Georgia"/>
                          <a:sym typeface="Georgia"/>
                        </a:rPr>
                        <a:t>R. Tufano </a:t>
                      </a:r>
                      <a:r>
                        <a:rPr lang="en" i="1">
                          <a:latin typeface="Georgia"/>
                          <a:ea typeface="Georgia"/>
                          <a:cs typeface="Georgia"/>
                          <a:sym typeface="Georgia"/>
                        </a:rPr>
                        <a:t>et. al.</a:t>
                      </a:r>
                      <a:r>
                        <a:rPr lang="en">
                          <a:latin typeface="Georgia"/>
                          <a:ea typeface="Georgia"/>
                          <a:cs typeface="Georgia"/>
                          <a:sym typeface="Georgia"/>
                        </a:rPr>
                        <a:t> - ICSE 2021</a:t>
                      </a:r>
                      <a:endParaRPr>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b="1">
                          <a:latin typeface="Georgia"/>
                          <a:ea typeface="Georgia"/>
                          <a:cs typeface="Georgia"/>
                          <a:sym typeface="Georgia"/>
                        </a:rPr>
                        <a:t>MODIT</a:t>
                      </a:r>
                      <a:endParaRPr b="1">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 b="1">
                          <a:latin typeface="Georgia"/>
                          <a:ea typeface="Georgia"/>
                          <a:cs typeface="Georgia"/>
                          <a:sym typeface="Georgia"/>
                        </a:rPr>
                        <a:t>ReCordit</a:t>
                      </a:r>
                      <a:endParaRPr b="1">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F9D4">
                        <a:alpha val="26400"/>
                      </a:srgbClr>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F9D4">
                        <a:alpha val="26400"/>
                      </a:srgbClr>
                    </a:solidFill>
                  </a:tcPr>
                </a:tc>
                <a:tc>
                  <a:txBody>
                    <a:bodyPr/>
                    <a:lstStyle/>
                    <a:p>
                      <a:pPr marL="0" lvl="0" indent="0" algn="ctr" rtl="0">
                        <a:spcBef>
                          <a:spcPts val="0"/>
                        </a:spcBef>
                        <a:spcAft>
                          <a:spcPts val="0"/>
                        </a:spcAft>
                        <a:buNone/>
                      </a:pPr>
                      <a:r>
                        <a:rPr lang="en" b="1">
                          <a:latin typeface="Georgia"/>
                          <a:ea typeface="Georgia"/>
                          <a:cs typeface="Georgia"/>
                          <a:sym typeface="Georgia"/>
                        </a:rPr>
                        <a:t>Learning</a:t>
                      </a:r>
                      <a:endParaRPr b="1">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F9D4">
                        <a:alpha val="26400"/>
                      </a:srgbClr>
                    </a:solidFill>
                  </a:tcPr>
                </a:tc>
                <a:tc>
                  <a:txBody>
                    <a:bodyPr/>
                    <a:lstStyle/>
                    <a:p>
                      <a:pPr marL="0" lvl="0" indent="0" algn="ctr" rtl="0">
                        <a:spcBef>
                          <a:spcPts val="0"/>
                        </a:spcBef>
                        <a:spcAft>
                          <a:spcPts val="0"/>
                        </a:spcAft>
                        <a:buNone/>
                      </a:pPr>
                      <a:r>
                        <a:rPr lang="en" b="1">
                          <a:latin typeface="Georgia"/>
                          <a:ea typeface="Georgia"/>
                          <a:cs typeface="Georgia"/>
                          <a:sym typeface="Georgia"/>
                        </a:rPr>
                        <a:t>Learning</a:t>
                      </a:r>
                      <a:endParaRPr b="1">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F9D4">
                        <a:alpha val="26400"/>
                      </a:srgbClr>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F9D4">
                        <a:alpha val="26400"/>
                      </a:srgbClr>
                    </a:solidFill>
                  </a:tcPr>
                </a:tc>
                <a:extLst>
                  <a:ext uri="{0D108BD9-81ED-4DB2-BD59-A6C34878D82A}">
                    <a16:rowId xmlns:a16="http://schemas.microsoft.com/office/drawing/2014/main" val="10009"/>
                  </a:ext>
                </a:extLst>
              </a:tr>
            </a:tbl>
          </a:graphicData>
        </a:graphic>
      </p:graphicFrame>
      <p:pic>
        <p:nvPicPr>
          <p:cNvPr id="227" name="Google Shape;227;p27"/>
          <p:cNvPicPr preferRelativeResize="0"/>
          <p:nvPr/>
        </p:nvPicPr>
        <p:blipFill rotWithShape="1">
          <a:blip r:embed="rId3">
            <a:alphaModFix/>
          </a:blip>
          <a:srcRect l="8012" t="12957" r="8179" b="12704"/>
          <a:stretch/>
        </p:blipFill>
        <p:spPr>
          <a:xfrm>
            <a:off x="5750025" y="828003"/>
            <a:ext cx="255349" cy="247671"/>
          </a:xfrm>
          <a:prstGeom prst="rect">
            <a:avLst/>
          </a:prstGeom>
          <a:noFill/>
          <a:ln>
            <a:noFill/>
          </a:ln>
        </p:spPr>
      </p:pic>
      <p:pic>
        <p:nvPicPr>
          <p:cNvPr id="228" name="Google Shape;228;p27"/>
          <p:cNvPicPr preferRelativeResize="0"/>
          <p:nvPr/>
        </p:nvPicPr>
        <p:blipFill rotWithShape="1">
          <a:blip r:embed="rId4">
            <a:alphaModFix/>
          </a:blip>
          <a:srcRect l="49959" t="13472" b="29292"/>
          <a:stretch/>
        </p:blipFill>
        <p:spPr>
          <a:xfrm>
            <a:off x="4533237" y="827361"/>
            <a:ext cx="255350" cy="248961"/>
          </a:xfrm>
          <a:prstGeom prst="rect">
            <a:avLst/>
          </a:prstGeom>
          <a:noFill/>
          <a:ln>
            <a:noFill/>
          </a:ln>
        </p:spPr>
      </p:pic>
      <p:pic>
        <p:nvPicPr>
          <p:cNvPr id="229" name="Google Shape;229;p27"/>
          <p:cNvPicPr preferRelativeResize="0"/>
          <p:nvPr/>
        </p:nvPicPr>
        <p:blipFill rotWithShape="1">
          <a:blip r:embed="rId3">
            <a:alphaModFix/>
          </a:blip>
          <a:srcRect l="8012" t="12957" r="8179" b="12704"/>
          <a:stretch/>
        </p:blipFill>
        <p:spPr>
          <a:xfrm>
            <a:off x="6993213" y="828003"/>
            <a:ext cx="255349" cy="247671"/>
          </a:xfrm>
          <a:prstGeom prst="rect">
            <a:avLst/>
          </a:prstGeom>
          <a:noFill/>
          <a:ln>
            <a:noFill/>
          </a:ln>
        </p:spPr>
      </p:pic>
      <p:pic>
        <p:nvPicPr>
          <p:cNvPr id="230" name="Google Shape;230;p27"/>
          <p:cNvPicPr preferRelativeResize="0"/>
          <p:nvPr/>
        </p:nvPicPr>
        <p:blipFill rotWithShape="1">
          <a:blip r:embed="rId4">
            <a:alphaModFix/>
          </a:blip>
          <a:srcRect l="49959" t="13472" b="29292"/>
          <a:stretch/>
        </p:blipFill>
        <p:spPr>
          <a:xfrm>
            <a:off x="7977512" y="827361"/>
            <a:ext cx="255350" cy="248961"/>
          </a:xfrm>
          <a:prstGeom prst="rect">
            <a:avLst/>
          </a:prstGeom>
          <a:noFill/>
          <a:ln>
            <a:noFill/>
          </a:ln>
        </p:spPr>
      </p:pic>
      <p:pic>
        <p:nvPicPr>
          <p:cNvPr id="231" name="Google Shape;231;p27"/>
          <p:cNvPicPr preferRelativeResize="0"/>
          <p:nvPr/>
        </p:nvPicPr>
        <p:blipFill rotWithShape="1">
          <a:blip r:embed="rId4">
            <a:alphaModFix/>
          </a:blip>
          <a:srcRect l="5349" t="15424" r="49999" b="27340"/>
          <a:stretch/>
        </p:blipFill>
        <p:spPr>
          <a:xfrm>
            <a:off x="4546988" y="1222925"/>
            <a:ext cx="227849" cy="248961"/>
          </a:xfrm>
          <a:prstGeom prst="rect">
            <a:avLst/>
          </a:prstGeom>
          <a:noFill/>
          <a:ln>
            <a:noFill/>
          </a:ln>
        </p:spPr>
      </p:pic>
      <p:pic>
        <p:nvPicPr>
          <p:cNvPr id="232" name="Google Shape;232;p27"/>
          <p:cNvPicPr preferRelativeResize="0"/>
          <p:nvPr/>
        </p:nvPicPr>
        <p:blipFill rotWithShape="1">
          <a:blip r:embed="rId3">
            <a:alphaModFix/>
          </a:blip>
          <a:srcRect l="8012" t="12957" r="8179" b="12704"/>
          <a:stretch/>
        </p:blipFill>
        <p:spPr>
          <a:xfrm>
            <a:off x="5750013" y="1224866"/>
            <a:ext cx="255349" cy="247671"/>
          </a:xfrm>
          <a:prstGeom prst="rect">
            <a:avLst/>
          </a:prstGeom>
          <a:noFill/>
          <a:ln>
            <a:noFill/>
          </a:ln>
        </p:spPr>
      </p:pic>
      <p:pic>
        <p:nvPicPr>
          <p:cNvPr id="233" name="Google Shape;233;p27"/>
          <p:cNvPicPr preferRelativeResize="0"/>
          <p:nvPr/>
        </p:nvPicPr>
        <p:blipFill rotWithShape="1">
          <a:blip r:embed="rId3">
            <a:alphaModFix/>
          </a:blip>
          <a:srcRect l="8012" t="12957" r="8179" b="12704"/>
          <a:stretch/>
        </p:blipFill>
        <p:spPr>
          <a:xfrm>
            <a:off x="6993213" y="1224866"/>
            <a:ext cx="255349" cy="247671"/>
          </a:xfrm>
          <a:prstGeom prst="rect">
            <a:avLst/>
          </a:prstGeom>
          <a:noFill/>
          <a:ln>
            <a:noFill/>
          </a:ln>
        </p:spPr>
      </p:pic>
      <p:pic>
        <p:nvPicPr>
          <p:cNvPr id="234" name="Google Shape;234;p27"/>
          <p:cNvPicPr preferRelativeResize="0"/>
          <p:nvPr/>
        </p:nvPicPr>
        <p:blipFill rotWithShape="1">
          <a:blip r:embed="rId4">
            <a:alphaModFix/>
          </a:blip>
          <a:srcRect l="49959" t="13472" b="29292"/>
          <a:stretch/>
        </p:blipFill>
        <p:spPr>
          <a:xfrm>
            <a:off x="7977512" y="1224223"/>
            <a:ext cx="255350" cy="248961"/>
          </a:xfrm>
          <a:prstGeom prst="rect">
            <a:avLst/>
          </a:prstGeom>
          <a:noFill/>
          <a:ln>
            <a:noFill/>
          </a:ln>
        </p:spPr>
      </p:pic>
      <p:pic>
        <p:nvPicPr>
          <p:cNvPr id="235" name="Google Shape;235;p27"/>
          <p:cNvPicPr preferRelativeResize="0"/>
          <p:nvPr/>
        </p:nvPicPr>
        <p:blipFill rotWithShape="1">
          <a:blip r:embed="rId4">
            <a:alphaModFix/>
          </a:blip>
          <a:srcRect l="5349" t="15424" r="49999" b="27340"/>
          <a:stretch/>
        </p:blipFill>
        <p:spPr>
          <a:xfrm>
            <a:off x="4546988" y="1619788"/>
            <a:ext cx="227849" cy="248961"/>
          </a:xfrm>
          <a:prstGeom prst="rect">
            <a:avLst/>
          </a:prstGeom>
          <a:noFill/>
          <a:ln>
            <a:noFill/>
          </a:ln>
        </p:spPr>
      </p:pic>
      <p:pic>
        <p:nvPicPr>
          <p:cNvPr id="236" name="Google Shape;236;p27"/>
          <p:cNvPicPr preferRelativeResize="0"/>
          <p:nvPr/>
        </p:nvPicPr>
        <p:blipFill rotWithShape="1">
          <a:blip r:embed="rId4">
            <a:alphaModFix/>
          </a:blip>
          <a:srcRect l="5349" t="15424" r="49999" b="27340"/>
          <a:stretch/>
        </p:blipFill>
        <p:spPr>
          <a:xfrm>
            <a:off x="5750013" y="1622388"/>
            <a:ext cx="227849" cy="248961"/>
          </a:xfrm>
          <a:prstGeom prst="rect">
            <a:avLst/>
          </a:prstGeom>
          <a:noFill/>
          <a:ln>
            <a:noFill/>
          </a:ln>
        </p:spPr>
      </p:pic>
      <p:pic>
        <p:nvPicPr>
          <p:cNvPr id="237" name="Google Shape;237;p27"/>
          <p:cNvPicPr preferRelativeResize="0"/>
          <p:nvPr/>
        </p:nvPicPr>
        <p:blipFill rotWithShape="1">
          <a:blip r:embed="rId3">
            <a:alphaModFix/>
          </a:blip>
          <a:srcRect l="8012" t="12957" r="8179" b="12704"/>
          <a:stretch/>
        </p:blipFill>
        <p:spPr>
          <a:xfrm>
            <a:off x="6993213" y="1621728"/>
            <a:ext cx="255349" cy="247671"/>
          </a:xfrm>
          <a:prstGeom prst="rect">
            <a:avLst/>
          </a:prstGeom>
          <a:noFill/>
          <a:ln>
            <a:noFill/>
          </a:ln>
        </p:spPr>
      </p:pic>
      <p:pic>
        <p:nvPicPr>
          <p:cNvPr id="238" name="Google Shape;238;p27"/>
          <p:cNvPicPr preferRelativeResize="0"/>
          <p:nvPr/>
        </p:nvPicPr>
        <p:blipFill rotWithShape="1">
          <a:blip r:embed="rId4">
            <a:alphaModFix/>
          </a:blip>
          <a:srcRect l="49959" t="13472" b="29292"/>
          <a:stretch/>
        </p:blipFill>
        <p:spPr>
          <a:xfrm>
            <a:off x="7977512" y="1619786"/>
            <a:ext cx="255350" cy="248961"/>
          </a:xfrm>
          <a:prstGeom prst="rect">
            <a:avLst/>
          </a:prstGeom>
          <a:noFill/>
          <a:ln>
            <a:noFill/>
          </a:ln>
        </p:spPr>
      </p:pic>
      <p:grpSp>
        <p:nvGrpSpPr>
          <p:cNvPr id="239" name="Google Shape;239;p27"/>
          <p:cNvGrpSpPr/>
          <p:nvPr/>
        </p:nvGrpSpPr>
        <p:grpSpPr>
          <a:xfrm>
            <a:off x="924788" y="4425425"/>
            <a:ext cx="7386600" cy="405475"/>
            <a:chOff x="996325" y="4882625"/>
            <a:chExt cx="7386600" cy="405475"/>
          </a:xfrm>
        </p:grpSpPr>
        <p:grpSp>
          <p:nvGrpSpPr>
            <p:cNvPr id="240" name="Google Shape;240;p27"/>
            <p:cNvGrpSpPr/>
            <p:nvPr/>
          </p:nvGrpSpPr>
          <p:grpSpPr>
            <a:xfrm>
              <a:off x="996325" y="4882625"/>
              <a:ext cx="1849950" cy="400200"/>
              <a:chOff x="757425" y="4793000"/>
              <a:chExt cx="1849950" cy="400200"/>
            </a:xfrm>
          </p:grpSpPr>
          <p:pic>
            <p:nvPicPr>
              <p:cNvPr id="241" name="Google Shape;241;p27"/>
              <p:cNvPicPr preferRelativeResize="0"/>
              <p:nvPr/>
            </p:nvPicPr>
            <p:blipFill rotWithShape="1">
              <a:blip r:embed="rId4">
                <a:alphaModFix/>
              </a:blip>
              <a:srcRect l="5349" t="15424" r="49999" b="27340"/>
              <a:stretch/>
            </p:blipFill>
            <p:spPr>
              <a:xfrm>
                <a:off x="757425" y="4868625"/>
                <a:ext cx="227849" cy="248961"/>
              </a:xfrm>
              <a:prstGeom prst="rect">
                <a:avLst/>
              </a:prstGeom>
              <a:noFill/>
              <a:ln>
                <a:noFill/>
              </a:ln>
            </p:spPr>
          </p:pic>
          <p:sp>
            <p:nvSpPr>
              <p:cNvPr id="242" name="Google Shape;242;p27"/>
              <p:cNvSpPr txBox="1"/>
              <p:nvPr/>
            </p:nvSpPr>
            <p:spPr>
              <a:xfrm>
                <a:off x="985275" y="4793000"/>
                <a:ext cx="16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Used/Guaranteed</a:t>
                </a:r>
                <a:endParaRPr>
                  <a:latin typeface="Georgia"/>
                  <a:ea typeface="Georgia"/>
                  <a:cs typeface="Georgia"/>
                  <a:sym typeface="Georgia"/>
                </a:endParaRPr>
              </a:p>
            </p:txBody>
          </p:sp>
        </p:grpSp>
        <p:grpSp>
          <p:nvGrpSpPr>
            <p:cNvPr id="243" name="Google Shape;243;p27"/>
            <p:cNvGrpSpPr/>
            <p:nvPr/>
          </p:nvGrpSpPr>
          <p:grpSpPr>
            <a:xfrm>
              <a:off x="3059837" y="4887900"/>
              <a:ext cx="1330088" cy="400200"/>
              <a:chOff x="3278137" y="4798275"/>
              <a:chExt cx="1330088" cy="400200"/>
            </a:xfrm>
          </p:grpSpPr>
          <p:pic>
            <p:nvPicPr>
              <p:cNvPr id="244" name="Google Shape;244;p27"/>
              <p:cNvPicPr preferRelativeResize="0"/>
              <p:nvPr/>
            </p:nvPicPr>
            <p:blipFill rotWithShape="1">
              <a:blip r:embed="rId4">
                <a:alphaModFix/>
              </a:blip>
              <a:srcRect l="49959" t="13472" b="29292"/>
              <a:stretch/>
            </p:blipFill>
            <p:spPr>
              <a:xfrm>
                <a:off x="3278137" y="4868623"/>
                <a:ext cx="255350" cy="248961"/>
              </a:xfrm>
              <a:prstGeom prst="rect">
                <a:avLst/>
              </a:prstGeom>
              <a:noFill/>
              <a:ln>
                <a:noFill/>
              </a:ln>
            </p:spPr>
          </p:pic>
          <p:sp>
            <p:nvSpPr>
              <p:cNvPr id="245" name="Google Shape;245;p27"/>
              <p:cNvSpPr txBox="1"/>
              <p:nvPr/>
            </p:nvSpPr>
            <p:spPr>
              <a:xfrm>
                <a:off x="3430425" y="4798275"/>
                <a:ext cx="117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Not Used</a:t>
                </a:r>
                <a:endParaRPr>
                  <a:latin typeface="Georgia"/>
                  <a:ea typeface="Georgia"/>
                  <a:cs typeface="Georgia"/>
                  <a:sym typeface="Georgia"/>
                </a:endParaRPr>
              </a:p>
            </p:txBody>
          </p:sp>
        </p:grpSp>
        <p:grpSp>
          <p:nvGrpSpPr>
            <p:cNvPr id="246" name="Google Shape;246;p27"/>
            <p:cNvGrpSpPr/>
            <p:nvPr/>
          </p:nvGrpSpPr>
          <p:grpSpPr>
            <a:xfrm>
              <a:off x="4400500" y="4887900"/>
              <a:ext cx="1513425" cy="400200"/>
              <a:chOff x="5609400" y="4798275"/>
              <a:chExt cx="1513425" cy="400200"/>
            </a:xfrm>
          </p:grpSpPr>
          <p:pic>
            <p:nvPicPr>
              <p:cNvPr id="247" name="Google Shape;247;p27"/>
              <p:cNvPicPr preferRelativeResize="0"/>
              <p:nvPr/>
            </p:nvPicPr>
            <p:blipFill rotWithShape="1">
              <a:blip r:embed="rId3">
                <a:alphaModFix/>
              </a:blip>
              <a:srcRect l="8012" t="12957" r="8179" b="12704"/>
              <a:stretch/>
            </p:blipFill>
            <p:spPr>
              <a:xfrm>
                <a:off x="5609400" y="4869266"/>
                <a:ext cx="255349" cy="247671"/>
              </a:xfrm>
              <a:prstGeom prst="rect">
                <a:avLst/>
              </a:prstGeom>
              <a:noFill/>
              <a:ln>
                <a:noFill/>
              </a:ln>
            </p:spPr>
          </p:pic>
          <p:sp>
            <p:nvSpPr>
              <p:cNvPr id="248" name="Google Shape;248;p27"/>
              <p:cNvSpPr txBox="1"/>
              <p:nvPr/>
            </p:nvSpPr>
            <p:spPr>
              <a:xfrm>
                <a:off x="5792625" y="4798275"/>
                <a:ext cx="13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 guarantee</a:t>
                </a:r>
                <a:endParaRPr>
                  <a:latin typeface="Georgia"/>
                  <a:ea typeface="Georgia"/>
                  <a:cs typeface="Georgia"/>
                  <a:sym typeface="Georgia"/>
                </a:endParaRPr>
              </a:p>
            </p:txBody>
          </p:sp>
        </p:grpSp>
        <p:grpSp>
          <p:nvGrpSpPr>
            <p:cNvPr id="249" name="Google Shape;249;p27"/>
            <p:cNvGrpSpPr/>
            <p:nvPr/>
          </p:nvGrpSpPr>
          <p:grpSpPr>
            <a:xfrm>
              <a:off x="6223725" y="4887900"/>
              <a:ext cx="2159200" cy="400200"/>
              <a:chOff x="7508825" y="4798275"/>
              <a:chExt cx="2159200" cy="400200"/>
            </a:xfrm>
          </p:grpSpPr>
          <p:pic>
            <p:nvPicPr>
              <p:cNvPr id="250" name="Google Shape;250;p27"/>
              <p:cNvPicPr preferRelativeResize="0"/>
              <p:nvPr/>
            </p:nvPicPr>
            <p:blipFill rotWithShape="1">
              <a:blip r:embed="rId5">
                <a:alphaModFix/>
              </a:blip>
              <a:srcRect l="12424" t="12017" r="17771" b="18797"/>
              <a:stretch/>
            </p:blipFill>
            <p:spPr>
              <a:xfrm>
                <a:off x="7508825" y="4866552"/>
                <a:ext cx="255350" cy="253098"/>
              </a:xfrm>
              <a:prstGeom prst="rect">
                <a:avLst/>
              </a:prstGeom>
              <a:noFill/>
              <a:ln>
                <a:noFill/>
              </a:ln>
            </p:spPr>
          </p:pic>
          <p:sp>
            <p:nvSpPr>
              <p:cNvPr id="251" name="Google Shape;251;p27"/>
              <p:cNvSpPr txBox="1"/>
              <p:nvPr/>
            </p:nvSpPr>
            <p:spPr>
              <a:xfrm>
                <a:off x="7773825" y="4798275"/>
                <a:ext cx="189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Empirical guarantee</a:t>
                </a:r>
                <a:endParaRPr>
                  <a:latin typeface="Georgia"/>
                  <a:ea typeface="Georgia"/>
                  <a:cs typeface="Georgia"/>
                  <a:sym typeface="Georgia"/>
                </a:endParaRPr>
              </a:p>
            </p:txBody>
          </p:sp>
        </p:grpSp>
      </p:grpSp>
      <p:pic>
        <p:nvPicPr>
          <p:cNvPr id="252" name="Google Shape;252;p27"/>
          <p:cNvPicPr preferRelativeResize="0"/>
          <p:nvPr/>
        </p:nvPicPr>
        <p:blipFill rotWithShape="1">
          <a:blip r:embed="rId5">
            <a:alphaModFix/>
          </a:blip>
          <a:srcRect l="12424" t="12017" r="17771" b="18797"/>
          <a:stretch/>
        </p:blipFill>
        <p:spPr>
          <a:xfrm>
            <a:off x="5736263" y="2429156"/>
            <a:ext cx="255350" cy="253098"/>
          </a:xfrm>
          <a:prstGeom prst="rect">
            <a:avLst/>
          </a:prstGeom>
          <a:noFill/>
          <a:ln>
            <a:noFill/>
          </a:ln>
        </p:spPr>
      </p:pic>
      <p:pic>
        <p:nvPicPr>
          <p:cNvPr id="253" name="Google Shape;253;p27"/>
          <p:cNvPicPr preferRelativeResize="0"/>
          <p:nvPr/>
        </p:nvPicPr>
        <p:blipFill rotWithShape="1">
          <a:blip r:embed="rId5">
            <a:alphaModFix/>
          </a:blip>
          <a:srcRect l="12424" t="12017" r="17771" b="18797"/>
          <a:stretch/>
        </p:blipFill>
        <p:spPr>
          <a:xfrm>
            <a:off x="6993213" y="2427843"/>
            <a:ext cx="255350" cy="253098"/>
          </a:xfrm>
          <a:prstGeom prst="rect">
            <a:avLst/>
          </a:prstGeom>
          <a:noFill/>
          <a:ln>
            <a:noFill/>
          </a:ln>
        </p:spPr>
      </p:pic>
      <p:pic>
        <p:nvPicPr>
          <p:cNvPr id="254" name="Google Shape;254;p27"/>
          <p:cNvPicPr preferRelativeResize="0"/>
          <p:nvPr/>
        </p:nvPicPr>
        <p:blipFill rotWithShape="1">
          <a:blip r:embed="rId4">
            <a:alphaModFix/>
          </a:blip>
          <a:srcRect l="5349" t="15424" r="49999" b="27340"/>
          <a:stretch/>
        </p:blipFill>
        <p:spPr>
          <a:xfrm>
            <a:off x="4546988" y="2426017"/>
            <a:ext cx="227849" cy="248961"/>
          </a:xfrm>
          <a:prstGeom prst="rect">
            <a:avLst/>
          </a:prstGeom>
          <a:noFill/>
          <a:ln>
            <a:noFill/>
          </a:ln>
        </p:spPr>
      </p:pic>
      <p:pic>
        <p:nvPicPr>
          <p:cNvPr id="255" name="Google Shape;255;p27"/>
          <p:cNvPicPr preferRelativeResize="0"/>
          <p:nvPr/>
        </p:nvPicPr>
        <p:blipFill rotWithShape="1">
          <a:blip r:embed="rId4">
            <a:alphaModFix/>
          </a:blip>
          <a:srcRect l="49959" t="13472" b="29292"/>
          <a:stretch/>
        </p:blipFill>
        <p:spPr>
          <a:xfrm>
            <a:off x="7977512" y="2428615"/>
            <a:ext cx="255350" cy="248961"/>
          </a:xfrm>
          <a:prstGeom prst="rect">
            <a:avLst/>
          </a:prstGeom>
          <a:noFill/>
          <a:ln>
            <a:noFill/>
          </a:ln>
        </p:spPr>
      </p:pic>
      <p:pic>
        <p:nvPicPr>
          <p:cNvPr id="256" name="Google Shape;256;p27"/>
          <p:cNvPicPr preferRelativeResize="0"/>
          <p:nvPr/>
        </p:nvPicPr>
        <p:blipFill rotWithShape="1">
          <a:blip r:embed="rId4">
            <a:alphaModFix/>
          </a:blip>
          <a:srcRect l="5349" t="15424" r="49999" b="27340"/>
          <a:stretch/>
        </p:blipFill>
        <p:spPr>
          <a:xfrm>
            <a:off x="4533238" y="2835267"/>
            <a:ext cx="227849" cy="248961"/>
          </a:xfrm>
          <a:prstGeom prst="rect">
            <a:avLst/>
          </a:prstGeom>
          <a:noFill/>
          <a:ln>
            <a:noFill/>
          </a:ln>
        </p:spPr>
      </p:pic>
      <p:pic>
        <p:nvPicPr>
          <p:cNvPr id="257" name="Google Shape;257;p27"/>
          <p:cNvPicPr preferRelativeResize="0"/>
          <p:nvPr/>
        </p:nvPicPr>
        <p:blipFill rotWithShape="1">
          <a:blip r:embed="rId3">
            <a:alphaModFix/>
          </a:blip>
          <a:srcRect l="8012" t="12957" r="8179" b="12704"/>
          <a:stretch/>
        </p:blipFill>
        <p:spPr>
          <a:xfrm>
            <a:off x="5722513" y="2843083"/>
            <a:ext cx="255349" cy="247671"/>
          </a:xfrm>
          <a:prstGeom prst="rect">
            <a:avLst/>
          </a:prstGeom>
          <a:noFill/>
          <a:ln>
            <a:noFill/>
          </a:ln>
        </p:spPr>
      </p:pic>
      <p:pic>
        <p:nvPicPr>
          <p:cNvPr id="258" name="Google Shape;258;p27"/>
          <p:cNvPicPr preferRelativeResize="0"/>
          <p:nvPr/>
        </p:nvPicPr>
        <p:blipFill rotWithShape="1">
          <a:blip r:embed="rId3">
            <a:alphaModFix/>
          </a:blip>
          <a:srcRect l="8012" t="12957" r="8179" b="12704"/>
          <a:stretch/>
        </p:blipFill>
        <p:spPr>
          <a:xfrm>
            <a:off x="6979463" y="2841108"/>
            <a:ext cx="255349" cy="247671"/>
          </a:xfrm>
          <a:prstGeom prst="rect">
            <a:avLst/>
          </a:prstGeom>
          <a:noFill/>
          <a:ln>
            <a:noFill/>
          </a:ln>
        </p:spPr>
      </p:pic>
      <p:pic>
        <p:nvPicPr>
          <p:cNvPr id="259" name="Google Shape;259;p27"/>
          <p:cNvPicPr preferRelativeResize="0"/>
          <p:nvPr/>
        </p:nvPicPr>
        <p:blipFill rotWithShape="1">
          <a:blip r:embed="rId4">
            <a:alphaModFix/>
          </a:blip>
          <a:srcRect l="5349" t="15424" r="49999" b="27340"/>
          <a:stretch/>
        </p:blipFill>
        <p:spPr>
          <a:xfrm>
            <a:off x="7977513" y="2840467"/>
            <a:ext cx="227849" cy="248961"/>
          </a:xfrm>
          <a:prstGeom prst="rect">
            <a:avLst/>
          </a:prstGeom>
          <a:noFill/>
          <a:ln>
            <a:noFill/>
          </a:ln>
        </p:spPr>
      </p:pic>
      <p:pic>
        <p:nvPicPr>
          <p:cNvPr id="260" name="Google Shape;260;p27"/>
          <p:cNvPicPr preferRelativeResize="0"/>
          <p:nvPr/>
        </p:nvPicPr>
        <p:blipFill rotWithShape="1">
          <a:blip r:embed="rId4">
            <a:alphaModFix/>
          </a:blip>
          <a:srcRect l="49959" t="13472" b="29292"/>
          <a:stretch/>
        </p:blipFill>
        <p:spPr>
          <a:xfrm>
            <a:off x="4533237" y="3201978"/>
            <a:ext cx="255350" cy="248961"/>
          </a:xfrm>
          <a:prstGeom prst="rect">
            <a:avLst/>
          </a:prstGeom>
          <a:noFill/>
          <a:ln>
            <a:noFill/>
          </a:ln>
        </p:spPr>
      </p:pic>
      <p:pic>
        <p:nvPicPr>
          <p:cNvPr id="261" name="Google Shape;261;p27"/>
          <p:cNvPicPr preferRelativeResize="0"/>
          <p:nvPr/>
        </p:nvPicPr>
        <p:blipFill rotWithShape="1">
          <a:blip r:embed="rId3">
            <a:alphaModFix/>
          </a:blip>
          <a:srcRect l="8012" t="12957" r="8179" b="12704"/>
          <a:stretch/>
        </p:blipFill>
        <p:spPr>
          <a:xfrm>
            <a:off x="5736263" y="3197196"/>
            <a:ext cx="255349" cy="247671"/>
          </a:xfrm>
          <a:prstGeom prst="rect">
            <a:avLst/>
          </a:prstGeom>
          <a:noFill/>
          <a:ln>
            <a:noFill/>
          </a:ln>
        </p:spPr>
      </p:pic>
      <p:pic>
        <p:nvPicPr>
          <p:cNvPr id="262" name="Google Shape;262;p27"/>
          <p:cNvPicPr preferRelativeResize="0"/>
          <p:nvPr/>
        </p:nvPicPr>
        <p:blipFill rotWithShape="1">
          <a:blip r:embed="rId3">
            <a:alphaModFix/>
          </a:blip>
          <a:srcRect l="8012" t="12957" r="8179" b="12704"/>
          <a:stretch/>
        </p:blipFill>
        <p:spPr>
          <a:xfrm>
            <a:off x="6993213" y="3195221"/>
            <a:ext cx="255349" cy="247671"/>
          </a:xfrm>
          <a:prstGeom prst="rect">
            <a:avLst/>
          </a:prstGeom>
          <a:noFill/>
          <a:ln>
            <a:noFill/>
          </a:ln>
        </p:spPr>
      </p:pic>
      <p:pic>
        <p:nvPicPr>
          <p:cNvPr id="263" name="Google Shape;263;p27"/>
          <p:cNvPicPr preferRelativeResize="0"/>
          <p:nvPr/>
        </p:nvPicPr>
        <p:blipFill rotWithShape="1">
          <a:blip r:embed="rId4">
            <a:alphaModFix/>
          </a:blip>
          <a:srcRect l="5349" t="15424" r="49999" b="27340"/>
          <a:stretch/>
        </p:blipFill>
        <p:spPr>
          <a:xfrm>
            <a:off x="7991263" y="3194580"/>
            <a:ext cx="227849" cy="248961"/>
          </a:xfrm>
          <a:prstGeom prst="rect">
            <a:avLst/>
          </a:prstGeom>
          <a:noFill/>
          <a:ln>
            <a:noFill/>
          </a:ln>
        </p:spPr>
      </p:pic>
      <p:pic>
        <p:nvPicPr>
          <p:cNvPr id="264" name="Google Shape;264;p27"/>
          <p:cNvPicPr preferRelativeResize="0"/>
          <p:nvPr/>
        </p:nvPicPr>
        <p:blipFill rotWithShape="1">
          <a:blip r:embed="rId4">
            <a:alphaModFix/>
          </a:blip>
          <a:srcRect l="5349" t="15424" r="49999" b="27340"/>
          <a:stretch/>
        </p:blipFill>
        <p:spPr>
          <a:xfrm>
            <a:off x="4546988" y="3587042"/>
            <a:ext cx="227849" cy="248961"/>
          </a:xfrm>
          <a:prstGeom prst="rect">
            <a:avLst/>
          </a:prstGeom>
          <a:noFill/>
          <a:ln>
            <a:noFill/>
          </a:ln>
        </p:spPr>
      </p:pic>
      <p:pic>
        <p:nvPicPr>
          <p:cNvPr id="265" name="Google Shape;265;p27"/>
          <p:cNvPicPr preferRelativeResize="0"/>
          <p:nvPr/>
        </p:nvPicPr>
        <p:blipFill rotWithShape="1">
          <a:blip r:embed="rId5">
            <a:alphaModFix/>
          </a:blip>
          <a:srcRect l="12424" t="12017" r="17771" b="18797"/>
          <a:stretch/>
        </p:blipFill>
        <p:spPr>
          <a:xfrm>
            <a:off x="5736263" y="3602681"/>
            <a:ext cx="255350" cy="253098"/>
          </a:xfrm>
          <a:prstGeom prst="rect">
            <a:avLst/>
          </a:prstGeom>
          <a:noFill/>
          <a:ln>
            <a:noFill/>
          </a:ln>
        </p:spPr>
      </p:pic>
      <p:pic>
        <p:nvPicPr>
          <p:cNvPr id="266" name="Google Shape;266;p27"/>
          <p:cNvPicPr preferRelativeResize="0"/>
          <p:nvPr/>
        </p:nvPicPr>
        <p:blipFill rotWithShape="1">
          <a:blip r:embed="rId5">
            <a:alphaModFix/>
          </a:blip>
          <a:srcRect l="12424" t="12017" r="17771" b="18797"/>
          <a:stretch/>
        </p:blipFill>
        <p:spPr>
          <a:xfrm>
            <a:off x="6993213" y="3601369"/>
            <a:ext cx="255350" cy="253098"/>
          </a:xfrm>
          <a:prstGeom prst="rect">
            <a:avLst/>
          </a:prstGeom>
          <a:noFill/>
          <a:ln>
            <a:noFill/>
          </a:ln>
        </p:spPr>
      </p:pic>
      <p:pic>
        <p:nvPicPr>
          <p:cNvPr id="267" name="Google Shape;267;p27"/>
          <p:cNvPicPr preferRelativeResize="0"/>
          <p:nvPr/>
        </p:nvPicPr>
        <p:blipFill rotWithShape="1">
          <a:blip r:embed="rId4">
            <a:alphaModFix/>
          </a:blip>
          <a:srcRect l="5349" t="15424" r="49999" b="27340"/>
          <a:stretch/>
        </p:blipFill>
        <p:spPr>
          <a:xfrm>
            <a:off x="7991263" y="3597442"/>
            <a:ext cx="227849" cy="248961"/>
          </a:xfrm>
          <a:prstGeom prst="rect">
            <a:avLst/>
          </a:prstGeom>
          <a:noFill/>
          <a:ln>
            <a:noFill/>
          </a:ln>
        </p:spPr>
      </p:pic>
      <p:pic>
        <p:nvPicPr>
          <p:cNvPr id="268" name="Google Shape;268;p27"/>
          <p:cNvPicPr preferRelativeResize="0"/>
          <p:nvPr/>
        </p:nvPicPr>
        <p:blipFill rotWithShape="1">
          <a:blip r:embed="rId5">
            <a:alphaModFix/>
          </a:blip>
          <a:srcRect l="12424" t="12017" r="17771" b="18797"/>
          <a:stretch/>
        </p:blipFill>
        <p:spPr>
          <a:xfrm>
            <a:off x="5736263" y="2018208"/>
            <a:ext cx="255350" cy="253098"/>
          </a:xfrm>
          <a:prstGeom prst="rect">
            <a:avLst/>
          </a:prstGeom>
          <a:noFill/>
          <a:ln>
            <a:noFill/>
          </a:ln>
        </p:spPr>
      </p:pic>
      <p:pic>
        <p:nvPicPr>
          <p:cNvPr id="269" name="Google Shape;269;p27"/>
          <p:cNvPicPr preferRelativeResize="0"/>
          <p:nvPr/>
        </p:nvPicPr>
        <p:blipFill rotWithShape="1">
          <a:blip r:embed="rId5">
            <a:alphaModFix/>
          </a:blip>
          <a:srcRect l="12424" t="12017" r="17771" b="18797"/>
          <a:stretch/>
        </p:blipFill>
        <p:spPr>
          <a:xfrm>
            <a:off x="6993213" y="2016896"/>
            <a:ext cx="255350" cy="253098"/>
          </a:xfrm>
          <a:prstGeom prst="rect">
            <a:avLst/>
          </a:prstGeom>
          <a:noFill/>
          <a:ln>
            <a:noFill/>
          </a:ln>
        </p:spPr>
      </p:pic>
      <p:pic>
        <p:nvPicPr>
          <p:cNvPr id="270" name="Google Shape;270;p27"/>
          <p:cNvPicPr preferRelativeResize="0"/>
          <p:nvPr/>
        </p:nvPicPr>
        <p:blipFill rotWithShape="1">
          <a:blip r:embed="rId4">
            <a:alphaModFix/>
          </a:blip>
          <a:srcRect l="5349" t="15424" r="49999" b="27340"/>
          <a:stretch/>
        </p:blipFill>
        <p:spPr>
          <a:xfrm>
            <a:off x="4546988" y="2015069"/>
            <a:ext cx="227849" cy="248961"/>
          </a:xfrm>
          <a:prstGeom prst="rect">
            <a:avLst/>
          </a:prstGeom>
          <a:noFill/>
          <a:ln>
            <a:noFill/>
          </a:ln>
        </p:spPr>
      </p:pic>
      <p:pic>
        <p:nvPicPr>
          <p:cNvPr id="271" name="Google Shape;271;p27"/>
          <p:cNvPicPr preferRelativeResize="0"/>
          <p:nvPr/>
        </p:nvPicPr>
        <p:blipFill rotWithShape="1">
          <a:blip r:embed="rId4">
            <a:alphaModFix/>
          </a:blip>
          <a:srcRect l="49959" t="13472" b="29292"/>
          <a:stretch/>
        </p:blipFill>
        <p:spPr>
          <a:xfrm>
            <a:off x="7977512" y="2017667"/>
            <a:ext cx="255350" cy="248961"/>
          </a:xfrm>
          <a:prstGeom prst="rect">
            <a:avLst/>
          </a:prstGeom>
          <a:noFill/>
          <a:ln>
            <a:noFill/>
          </a:ln>
        </p:spPr>
      </p:pic>
      <p:pic>
        <p:nvPicPr>
          <p:cNvPr id="272" name="Google Shape;272;p27"/>
          <p:cNvPicPr preferRelativeResize="0"/>
          <p:nvPr/>
        </p:nvPicPr>
        <p:blipFill rotWithShape="1">
          <a:blip r:embed="rId4">
            <a:alphaModFix/>
          </a:blip>
          <a:srcRect l="5349" t="15424" r="49999" b="27340"/>
          <a:stretch/>
        </p:blipFill>
        <p:spPr>
          <a:xfrm>
            <a:off x="4546988" y="3979102"/>
            <a:ext cx="227849" cy="248961"/>
          </a:xfrm>
          <a:prstGeom prst="rect">
            <a:avLst/>
          </a:prstGeom>
          <a:noFill/>
          <a:ln>
            <a:noFill/>
          </a:ln>
        </p:spPr>
      </p:pic>
      <p:pic>
        <p:nvPicPr>
          <p:cNvPr id="273" name="Google Shape;273;p27"/>
          <p:cNvPicPr preferRelativeResize="0"/>
          <p:nvPr/>
        </p:nvPicPr>
        <p:blipFill rotWithShape="1">
          <a:blip r:embed="rId4">
            <a:alphaModFix/>
          </a:blip>
          <a:srcRect l="5349" t="15424" r="49999" b="27340"/>
          <a:stretch/>
        </p:blipFill>
        <p:spPr>
          <a:xfrm>
            <a:off x="7983120" y="3978442"/>
            <a:ext cx="227849" cy="2489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7"/>
        <p:cNvGrpSpPr/>
        <p:nvPr/>
      </p:nvGrpSpPr>
      <p:grpSpPr>
        <a:xfrm>
          <a:off x="0" y="0"/>
          <a:ext cx="0" cy="0"/>
          <a:chOff x="0" y="0"/>
          <a:chExt cx="0" cy="0"/>
        </a:xfrm>
      </p:grpSpPr>
      <p:sp>
        <p:nvSpPr>
          <p:cNvPr id="278" name="Google Shape;278;p28"/>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a:solidFill>
                  <a:srgbClr val="FFFFFF"/>
                </a:solidFill>
                <a:latin typeface="Georgia"/>
                <a:ea typeface="Georgia"/>
                <a:cs typeface="Georgia"/>
                <a:sym typeface="Georgia"/>
              </a:rPr>
              <a:t>Desired Properties of </a:t>
            </a: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800">
                <a:solidFill>
                  <a:srgbClr val="FFFFFF"/>
                </a:solidFill>
                <a:latin typeface="Georgia"/>
                <a:ea typeface="Georgia"/>
                <a:cs typeface="Georgia"/>
                <a:sym typeface="Georgia"/>
              </a:rPr>
              <a:t>Encoder and Decoder</a:t>
            </a:r>
            <a:endParaRPr sz="4800">
              <a:solidFill>
                <a:srgbClr val="FFFFFF"/>
              </a:solidFill>
              <a:latin typeface="Georgia"/>
              <a:ea typeface="Georgia"/>
              <a:cs typeface="Georgia"/>
              <a:sym typeface="Georgia"/>
            </a:endParaRPr>
          </a:p>
        </p:txBody>
      </p:sp>
      <p:sp>
        <p:nvSpPr>
          <p:cNvPr id="279" name="Google Shape;27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29"/>
          <p:cNvPicPr preferRelativeResize="0"/>
          <p:nvPr/>
        </p:nvPicPr>
        <p:blipFill rotWithShape="1">
          <a:blip r:embed="rId3">
            <a:alphaModFix/>
          </a:blip>
          <a:srcRect l="10937" t="3670" r="55201" b="89010"/>
          <a:stretch/>
        </p:blipFill>
        <p:spPr>
          <a:xfrm>
            <a:off x="517750" y="1025150"/>
            <a:ext cx="3751527" cy="312874"/>
          </a:xfrm>
          <a:prstGeom prst="rect">
            <a:avLst/>
          </a:prstGeom>
          <a:noFill/>
          <a:ln>
            <a:noFill/>
          </a:ln>
        </p:spPr>
      </p:pic>
      <p:pic>
        <p:nvPicPr>
          <p:cNvPr id="285" name="Google Shape;285;p29"/>
          <p:cNvPicPr preferRelativeResize="0"/>
          <p:nvPr/>
        </p:nvPicPr>
        <p:blipFill>
          <a:blip r:embed="rId4">
            <a:alphaModFix/>
          </a:blip>
          <a:stretch>
            <a:fillRect/>
          </a:stretch>
        </p:blipFill>
        <p:spPr>
          <a:xfrm>
            <a:off x="570375" y="1532475"/>
            <a:ext cx="5126900" cy="3420125"/>
          </a:xfrm>
          <a:prstGeom prst="rect">
            <a:avLst/>
          </a:prstGeom>
          <a:noFill/>
          <a:ln>
            <a:noFill/>
          </a:ln>
        </p:spPr>
      </p:pic>
      <p:sp>
        <p:nvSpPr>
          <p:cNvPr id="286" name="Google Shape;286;p29"/>
          <p:cNvSpPr/>
          <p:nvPr/>
        </p:nvSpPr>
        <p:spPr>
          <a:xfrm>
            <a:off x="5105375" y="1150800"/>
            <a:ext cx="3522300" cy="1266900"/>
          </a:xfrm>
          <a:prstGeom prst="wedgeEllipseCallout">
            <a:avLst>
              <a:gd name="adj1" fmla="val -60064"/>
              <a:gd name="adj2" fmla="val 35816"/>
            </a:avLst>
          </a:prstGeom>
          <a:solidFill>
            <a:srgbClr val="351C7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Georgia"/>
                <a:ea typeface="Georgia"/>
                <a:cs typeface="Georgia"/>
                <a:sym typeface="Georgia"/>
              </a:rPr>
              <a:t>Code are </a:t>
            </a:r>
            <a:endParaRPr sz="2100">
              <a:solidFill>
                <a:schemeClr val="lt1"/>
              </a:solidFill>
              <a:latin typeface="Georgia"/>
              <a:ea typeface="Georgia"/>
              <a:cs typeface="Georgia"/>
              <a:sym typeface="Georgia"/>
            </a:endParaRPr>
          </a:p>
          <a:p>
            <a:pPr marL="0" lvl="0" indent="0" algn="ctr" rtl="0">
              <a:spcBef>
                <a:spcPts val="0"/>
              </a:spcBef>
              <a:spcAft>
                <a:spcPts val="0"/>
              </a:spcAft>
              <a:buNone/>
            </a:pPr>
            <a:r>
              <a:rPr lang="en" sz="2100" b="1">
                <a:solidFill>
                  <a:schemeClr val="lt1"/>
                </a:solidFill>
                <a:latin typeface="Georgia"/>
                <a:ea typeface="Georgia"/>
                <a:cs typeface="Georgia"/>
                <a:sym typeface="Georgia"/>
              </a:rPr>
              <a:t>Highly Structured.</a:t>
            </a:r>
            <a:endParaRPr sz="2100" b="1">
              <a:solidFill>
                <a:schemeClr val="lt1"/>
              </a:solidFill>
              <a:latin typeface="Georgia"/>
              <a:ea typeface="Georgia"/>
              <a:cs typeface="Georgia"/>
              <a:sym typeface="Georgia"/>
            </a:endParaRPr>
          </a:p>
        </p:txBody>
      </p:sp>
      <p:sp>
        <p:nvSpPr>
          <p:cNvPr id="287" name="Google Shape;287;p29"/>
          <p:cNvSpPr/>
          <p:nvPr/>
        </p:nvSpPr>
        <p:spPr>
          <a:xfrm>
            <a:off x="4866900" y="3134700"/>
            <a:ext cx="4091100" cy="1453500"/>
          </a:xfrm>
          <a:prstGeom prst="cloudCallout">
            <a:avLst>
              <a:gd name="adj1" fmla="val -32463"/>
              <a:gd name="adj2" fmla="val -72301"/>
            </a:avLst>
          </a:prstGeom>
          <a:solidFill>
            <a:srgbClr val="2206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chemeClr val="lt1"/>
                </a:solidFill>
                <a:latin typeface="Georgia"/>
                <a:ea typeface="Georgia"/>
                <a:cs typeface="Georgia"/>
                <a:sym typeface="Georgia"/>
              </a:rPr>
              <a:t>Invisible properties. </a:t>
            </a:r>
            <a:r>
              <a:rPr lang="en" sz="2100" i="1">
                <a:solidFill>
                  <a:schemeClr val="lt1"/>
                </a:solidFill>
                <a:latin typeface="Georgia"/>
                <a:ea typeface="Georgia"/>
                <a:cs typeface="Georgia"/>
                <a:sym typeface="Georgia"/>
              </a:rPr>
              <a:t>e.g. </a:t>
            </a:r>
            <a:r>
              <a:rPr lang="en" sz="2100" b="1">
                <a:solidFill>
                  <a:schemeClr val="lt1"/>
                </a:solidFill>
                <a:latin typeface="Georgia"/>
                <a:ea typeface="Georgia"/>
                <a:cs typeface="Georgia"/>
                <a:sym typeface="Georgia"/>
              </a:rPr>
              <a:t>Non-Terminals</a:t>
            </a:r>
            <a:endParaRPr sz="2100" b="1">
              <a:solidFill>
                <a:schemeClr val="lt1"/>
              </a:solidFill>
              <a:latin typeface="Georgia"/>
              <a:ea typeface="Georgia"/>
              <a:cs typeface="Georgia"/>
              <a:sym typeface="Georgia"/>
            </a:endParaRPr>
          </a:p>
        </p:txBody>
      </p:sp>
      <p:sp>
        <p:nvSpPr>
          <p:cNvPr id="288" name="Google Shape;288;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289" name="Google Shape;289;p2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0000"/>
              <a:buFont typeface="Arial"/>
              <a:buNone/>
            </a:pPr>
            <a:r>
              <a:rPr lang="en" sz="2750">
                <a:latin typeface="Georgia"/>
                <a:ea typeface="Georgia"/>
                <a:cs typeface="Georgia"/>
                <a:sym typeface="Georgia"/>
              </a:rPr>
              <a:t>Properties of Source Code.</a:t>
            </a:r>
            <a:endParaRPr sz="2750">
              <a:latin typeface="Georgia"/>
              <a:ea typeface="Georgia"/>
              <a:cs typeface="Georgia"/>
              <a:sym typeface="Georgia"/>
            </a:endParaRPr>
          </a:p>
          <a:p>
            <a:pPr marL="0" lvl="0" indent="0" algn="l" rtl="0">
              <a:spcBef>
                <a:spcPts val="0"/>
              </a:spcBef>
              <a:spcAft>
                <a:spcPts val="0"/>
              </a:spcAft>
              <a:buClr>
                <a:schemeClr val="dk1"/>
              </a:buClr>
              <a:buSzPct val="39285"/>
              <a:buFont typeface="Arial"/>
              <a:buNone/>
            </a:pPr>
            <a:endParaRPr>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animEffect transition="in" filter="fade">
                                      <p:cBhvr>
                                        <p:cTn id="7" dur="1000"/>
                                        <p:tgtEl>
                                          <p:spTgt spid="2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6"/>
                                        </p:tgtEl>
                                        <p:attrNameLst>
                                          <p:attrName>style.visibility</p:attrName>
                                        </p:attrNameLst>
                                      </p:cBhvr>
                                      <p:to>
                                        <p:strVal val="visible"/>
                                      </p:to>
                                    </p:set>
                                    <p:animEffect transition="in" filter="fade">
                                      <p:cBhvr>
                                        <p:cTn id="12" dur="1000"/>
                                        <p:tgtEl>
                                          <p:spTgt spid="2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7"/>
                                        </p:tgtEl>
                                        <p:attrNameLst>
                                          <p:attrName>style.visibility</p:attrName>
                                        </p:attrNameLst>
                                      </p:cBhvr>
                                      <p:to>
                                        <p:strVal val="visible"/>
                                      </p:to>
                                    </p:set>
                                    <p:animEffect transition="in" filter="fade">
                                      <p:cBhvr>
                                        <p:cTn id="17"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pic>
        <p:nvPicPr>
          <p:cNvPr id="294" name="Google Shape;294;p30"/>
          <p:cNvPicPr preferRelativeResize="0"/>
          <p:nvPr/>
        </p:nvPicPr>
        <p:blipFill>
          <a:blip r:embed="rId3">
            <a:alphaModFix/>
          </a:blip>
          <a:stretch>
            <a:fillRect/>
          </a:stretch>
        </p:blipFill>
        <p:spPr>
          <a:xfrm>
            <a:off x="1417288" y="1123190"/>
            <a:ext cx="6309426" cy="2326630"/>
          </a:xfrm>
          <a:prstGeom prst="rect">
            <a:avLst/>
          </a:prstGeom>
          <a:noFill/>
          <a:ln>
            <a:noFill/>
          </a:ln>
        </p:spPr>
      </p:pic>
      <p:sp>
        <p:nvSpPr>
          <p:cNvPr id="295" name="Google Shape;295;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296" name="Google Shape;296;p30"/>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0000"/>
              <a:buFont typeface="Arial"/>
              <a:buNone/>
            </a:pPr>
            <a:r>
              <a:rPr lang="en" sz="2750">
                <a:latin typeface="Georgia"/>
                <a:ea typeface="Georgia"/>
                <a:cs typeface="Georgia"/>
                <a:sym typeface="Georgia"/>
              </a:rPr>
              <a:t>Properties of Source Code.</a:t>
            </a:r>
            <a:endParaRPr sz="2750">
              <a:latin typeface="Georgia"/>
              <a:ea typeface="Georgia"/>
              <a:cs typeface="Georgia"/>
              <a:sym typeface="Georgia"/>
            </a:endParaRPr>
          </a:p>
          <a:p>
            <a:pPr marL="0" lvl="0" indent="0" algn="l" rtl="0">
              <a:spcBef>
                <a:spcPts val="0"/>
              </a:spcBef>
              <a:spcAft>
                <a:spcPts val="0"/>
              </a:spcAft>
              <a:buClr>
                <a:schemeClr val="dk1"/>
              </a:buClr>
              <a:buSzPct val="39285"/>
              <a:buFont typeface="Arial"/>
              <a:buNone/>
            </a:pPr>
            <a:endParaRPr>
              <a:latin typeface="Georgia"/>
              <a:ea typeface="Georgia"/>
              <a:cs typeface="Georgia"/>
              <a:sym typeface="Georgia"/>
            </a:endParaRPr>
          </a:p>
        </p:txBody>
      </p:sp>
      <p:pic>
        <p:nvPicPr>
          <p:cNvPr id="297" name="Google Shape;297;p30"/>
          <p:cNvPicPr preferRelativeResize="0"/>
          <p:nvPr/>
        </p:nvPicPr>
        <p:blipFill>
          <a:blip r:embed="rId4">
            <a:alphaModFix/>
          </a:blip>
          <a:stretch>
            <a:fillRect/>
          </a:stretch>
        </p:blipFill>
        <p:spPr>
          <a:xfrm>
            <a:off x="1419800" y="1123643"/>
            <a:ext cx="6304414" cy="2324782"/>
          </a:xfrm>
          <a:prstGeom prst="rect">
            <a:avLst/>
          </a:prstGeom>
          <a:noFill/>
          <a:ln>
            <a:noFill/>
          </a:ln>
        </p:spPr>
      </p:pic>
      <p:sp>
        <p:nvSpPr>
          <p:cNvPr id="298" name="Google Shape;298;p30"/>
          <p:cNvSpPr/>
          <p:nvPr/>
        </p:nvSpPr>
        <p:spPr>
          <a:xfrm>
            <a:off x="2231150" y="2367725"/>
            <a:ext cx="1368000" cy="317700"/>
          </a:xfrm>
          <a:prstGeom prst="roundRect">
            <a:avLst>
              <a:gd name="adj" fmla="val 16667"/>
            </a:avLst>
          </a:prstGeom>
          <a:solidFill>
            <a:srgbClr val="1A068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Georgia"/>
                <a:ea typeface="Georgia"/>
                <a:cs typeface="Georgia"/>
                <a:sym typeface="Georgia"/>
              </a:rPr>
              <a:t>Control</a:t>
            </a:r>
            <a:endParaRPr sz="1800" b="1">
              <a:solidFill>
                <a:schemeClr val="lt1"/>
              </a:solidFill>
              <a:latin typeface="Georgia"/>
              <a:ea typeface="Georgia"/>
              <a:cs typeface="Georgia"/>
              <a:sym typeface="Georgia"/>
            </a:endParaRPr>
          </a:p>
        </p:txBody>
      </p:sp>
      <p:sp>
        <p:nvSpPr>
          <p:cNvPr id="299" name="Google Shape;299;p30"/>
          <p:cNvSpPr/>
          <p:nvPr/>
        </p:nvSpPr>
        <p:spPr>
          <a:xfrm>
            <a:off x="6267500" y="2642275"/>
            <a:ext cx="1368000" cy="317700"/>
          </a:xfrm>
          <a:prstGeom prst="roundRect">
            <a:avLst>
              <a:gd name="adj" fmla="val 16667"/>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Georgia"/>
                <a:ea typeface="Georgia"/>
                <a:cs typeface="Georgia"/>
                <a:sym typeface="Georgia"/>
              </a:rPr>
              <a:t>Data</a:t>
            </a:r>
            <a:endParaRPr sz="1800" b="1">
              <a:solidFill>
                <a:schemeClr val="lt1"/>
              </a:solidFill>
              <a:latin typeface="Georgia"/>
              <a:ea typeface="Georgia"/>
              <a:cs typeface="Georgia"/>
              <a:sym typeface="Georgia"/>
            </a:endParaRPr>
          </a:p>
        </p:txBody>
      </p:sp>
      <p:sp>
        <p:nvSpPr>
          <p:cNvPr id="300" name="Google Shape;300;p30"/>
          <p:cNvSpPr/>
          <p:nvPr/>
        </p:nvSpPr>
        <p:spPr>
          <a:xfrm>
            <a:off x="539825" y="3502700"/>
            <a:ext cx="3265200" cy="572700"/>
          </a:xfrm>
          <a:prstGeom prst="cloudCallout">
            <a:avLst>
              <a:gd name="adj1" fmla="val -20401"/>
              <a:gd name="adj2" fmla="val -215763"/>
            </a:avLst>
          </a:prstGeom>
          <a:solidFill>
            <a:srgbClr val="2206B7"/>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Georgia"/>
                <a:ea typeface="Georgia"/>
                <a:cs typeface="Georgia"/>
                <a:sym typeface="Georgia"/>
              </a:rPr>
              <a:t>Long Range Relation</a:t>
            </a:r>
            <a:endParaRPr sz="1700" b="1">
              <a:solidFill>
                <a:schemeClr val="lt1"/>
              </a:solidFill>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1000"/>
                                        <p:tgtEl>
                                          <p:spTgt spid="29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297"/>
                                        </p:tgtEl>
                                      </p:cBhvr>
                                    </p:animEffect>
                                    <p:set>
                                      <p:cBhvr>
                                        <p:cTn id="12" dur="1" fill="hold">
                                          <p:stCondLst>
                                            <p:cond delay="1000"/>
                                          </p:stCondLst>
                                        </p:cTn>
                                        <p:tgtEl>
                                          <p:spTgt spid="29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94"/>
                                        </p:tgtEl>
                                        <p:attrNameLst>
                                          <p:attrName>style.visibility</p:attrName>
                                        </p:attrNameLst>
                                      </p:cBhvr>
                                      <p:to>
                                        <p:strVal val="visible"/>
                                      </p:to>
                                    </p:set>
                                    <p:animEffect transition="in" filter="fade">
                                      <p:cBhvr>
                                        <p:cTn id="15" dur="1000"/>
                                        <p:tgtEl>
                                          <p:spTgt spid="2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8"/>
                                        </p:tgtEl>
                                        <p:attrNameLst>
                                          <p:attrName>style.visibility</p:attrName>
                                        </p:attrNameLst>
                                      </p:cBhvr>
                                      <p:to>
                                        <p:strVal val="visible"/>
                                      </p:to>
                                    </p:set>
                                    <p:animEffect transition="in" filter="fade">
                                      <p:cBhvr>
                                        <p:cTn id="20" dur="1000"/>
                                        <p:tgtEl>
                                          <p:spTgt spid="29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9"/>
                                        </p:tgtEl>
                                        <p:attrNameLst>
                                          <p:attrName>style.visibility</p:attrName>
                                        </p:attrNameLst>
                                      </p:cBhvr>
                                      <p:to>
                                        <p:strVal val="visible"/>
                                      </p:to>
                                    </p:set>
                                    <p:animEffect transition="in" filter="fade">
                                      <p:cBhvr>
                                        <p:cTn id="25" dur="1000"/>
                                        <p:tgtEl>
                                          <p:spTgt spid="29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00"/>
                                        </p:tgtEl>
                                        <p:attrNameLst>
                                          <p:attrName>style.visibility</p:attrName>
                                        </p:attrNameLst>
                                      </p:cBhvr>
                                      <p:to>
                                        <p:strVal val="visible"/>
                                      </p:to>
                                    </p:set>
                                    <p:animEffect transition="in" filter="fade">
                                      <p:cBhvr>
                                        <p:cTn id="30" dur="10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p:nvPr/>
        </p:nvSpPr>
        <p:spPr>
          <a:xfrm>
            <a:off x="1114525" y="1183350"/>
            <a:ext cx="1400436" cy="17739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Source Code</a:t>
            </a:r>
            <a:endParaRPr sz="2500" b="1">
              <a:latin typeface="Courier New"/>
              <a:ea typeface="Courier New"/>
              <a:cs typeface="Courier New"/>
              <a:sym typeface="Courier New"/>
            </a:endParaRPr>
          </a:p>
        </p:txBody>
      </p:sp>
      <p:sp>
        <p:nvSpPr>
          <p:cNvPr id="306" name="Google Shape;306;p31"/>
          <p:cNvSpPr/>
          <p:nvPr/>
        </p:nvSpPr>
        <p:spPr>
          <a:xfrm>
            <a:off x="2741500" y="1766750"/>
            <a:ext cx="816900" cy="348000"/>
          </a:xfrm>
          <a:prstGeom prst="rightArrow">
            <a:avLst>
              <a:gd name="adj1" fmla="val 50000"/>
              <a:gd name="adj2" fmla="val 50000"/>
            </a:avLst>
          </a:prstGeom>
          <a:solidFill>
            <a:srgbClr val="CFE2F3"/>
          </a:solidFill>
          <a:ln w="9525"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439000" y="3097950"/>
            <a:ext cx="2645400" cy="976200"/>
          </a:xfrm>
          <a:prstGeom prst="cloudCallout">
            <a:avLst>
              <a:gd name="adj1" fmla="val 84173"/>
              <a:gd name="adj2" fmla="val -122124"/>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Georgia"/>
                <a:ea typeface="Georgia"/>
                <a:cs typeface="Georgia"/>
                <a:sym typeface="Georgia"/>
              </a:rPr>
              <a:t>Understand </a:t>
            </a:r>
            <a:r>
              <a:rPr lang="en" sz="2200" b="1">
                <a:solidFill>
                  <a:srgbClr val="1A0684"/>
                </a:solidFill>
                <a:latin typeface="Georgia"/>
                <a:ea typeface="Georgia"/>
                <a:cs typeface="Georgia"/>
                <a:sym typeface="Georgia"/>
              </a:rPr>
              <a:t>Structure</a:t>
            </a:r>
            <a:endParaRPr sz="2200" b="1">
              <a:solidFill>
                <a:srgbClr val="1A0684"/>
              </a:solidFill>
              <a:latin typeface="Georgia"/>
              <a:ea typeface="Georgia"/>
              <a:cs typeface="Georgia"/>
              <a:sym typeface="Georgia"/>
            </a:endParaRPr>
          </a:p>
        </p:txBody>
      </p:sp>
      <p:sp>
        <p:nvSpPr>
          <p:cNvPr id="308" name="Google Shape;30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pic>
        <p:nvPicPr>
          <p:cNvPr id="309" name="Google Shape;309;p31"/>
          <p:cNvPicPr preferRelativeResize="0"/>
          <p:nvPr/>
        </p:nvPicPr>
        <p:blipFill rotWithShape="1">
          <a:blip r:embed="rId3">
            <a:alphaModFix/>
          </a:blip>
          <a:srcRect l="4234" t="34100" r="61339" b="35855"/>
          <a:stretch/>
        </p:blipFill>
        <p:spPr>
          <a:xfrm>
            <a:off x="3784950" y="1487102"/>
            <a:ext cx="4264092" cy="907300"/>
          </a:xfrm>
          <a:prstGeom prst="rect">
            <a:avLst/>
          </a:prstGeom>
          <a:noFill/>
          <a:ln>
            <a:noFill/>
          </a:ln>
        </p:spPr>
      </p:pic>
      <p:sp>
        <p:nvSpPr>
          <p:cNvPr id="310" name="Google Shape;310;p31"/>
          <p:cNvSpPr/>
          <p:nvPr/>
        </p:nvSpPr>
        <p:spPr>
          <a:xfrm>
            <a:off x="5584850" y="2842950"/>
            <a:ext cx="3430500" cy="1273500"/>
          </a:xfrm>
          <a:prstGeom prst="cloudCallout">
            <a:avLst>
              <a:gd name="adj1" fmla="val -39209"/>
              <a:gd name="adj2" fmla="val -88504"/>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Georgia"/>
                <a:ea typeface="Georgia"/>
                <a:cs typeface="Georgia"/>
                <a:sym typeface="Georgia"/>
              </a:rPr>
              <a:t>Understand </a:t>
            </a:r>
            <a:endParaRPr sz="2200">
              <a:latin typeface="Georgia"/>
              <a:ea typeface="Georgia"/>
              <a:cs typeface="Georgia"/>
              <a:sym typeface="Georgia"/>
            </a:endParaRPr>
          </a:p>
          <a:p>
            <a:pPr marL="0" lvl="0" indent="0" algn="ctr" rtl="0">
              <a:spcBef>
                <a:spcPts val="0"/>
              </a:spcBef>
              <a:spcAft>
                <a:spcPts val="0"/>
              </a:spcAft>
              <a:buNone/>
            </a:pPr>
            <a:r>
              <a:rPr lang="en" sz="2200" b="1">
                <a:solidFill>
                  <a:srgbClr val="1A0684"/>
                </a:solidFill>
                <a:latin typeface="Georgia"/>
                <a:ea typeface="Georgia"/>
                <a:cs typeface="Georgia"/>
                <a:sym typeface="Georgia"/>
              </a:rPr>
              <a:t>Long Range Relations</a:t>
            </a:r>
            <a:endParaRPr sz="2200" b="1">
              <a:solidFill>
                <a:srgbClr val="1A0684"/>
              </a:solidFill>
              <a:latin typeface="Georgia"/>
              <a:ea typeface="Georgia"/>
              <a:cs typeface="Georgia"/>
              <a:sym typeface="Georgia"/>
            </a:endParaRPr>
          </a:p>
        </p:txBody>
      </p:sp>
      <p:sp>
        <p:nvSpPr>
          <p:cNvPr id="311" name="Google Shape;311;p31"/>
          <p:cNvSpPr/>
          <p:nvPr/>
        </p:nvSpPr>
        <p:spPr>
          <a:xfrm>
            <a:off x="2808850" y="3752750"/>
            <a:ext cx="2993100" cy="976200"/>
          </a:xfrm>
          <a:prstGeom prst="cloudCallout">
            <a:avLst>
              <a:gd name="adj1" fmla="val 55114"/>
              <a:gd name="adj2" fmla="val -1892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Georgia"/>
                <a:ea typeface="Georgia"/>
                <a:cs typeface="Georgia"/>
                <a:sym typeface="Georgia"/>
              </a:rPr>
              <a:t>Understand </a:t>
            </a:r>
            <a:r>
              <a:rPr lang="en" sz="2200" b="1">
                <a:solidFill>
                  <a:srgbClr val="1A0684"/>
                </a:solidFill>
                <a:latin typeface="Georgia"/>
                <a:ea typeface="Georgia"/>
                <a:cs typeface="Georgia"/>
                <a:sym typeface="Georgia"/>
              </a:rPr>
              <a:t>Dependency</a:t>
            </a:r>
            <a:endParaRPr sz="2200" b="1">
              <a:solidFill>
                <a:srgbClr val="1A0684"/>
              </a:solidFill>
              <a:latin typeface="Georgia"/>
              <a:ea typeface="Georgia"/>
              <a:cs typeface="Georgia"/>
              <a:sym typeface="Georgia"/>
            </a:endParaRPr>
          </a:p>
        </p:txBody>
      </p:sp>
      <p:sp>
        <p:nvSpPr>
          <p:cNvPr id="312" name="Google Shape;312;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0000"/>
              <a:buFont typeface="Arial"/>
              <a:buNone/>
            </a:pPr>
            <a:r>
              <a:rPr lang="en" sz="2750">
                <a:latin typeface="Georgia"/>
                <a:ea typeface="Georgia"/>
                <a:cs typeface="Georgia"/>
                <a:sym typeface="Georgia"/>
              </a:rPr>
              <a:t>Desired Properties of the Encoder</a:t>
            </a:r>
            <a:endParaRPr sz="275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1000"/>
                                        <p:tgtEl>
                                          <p:spTgt spid="307"/>
                                        </p:tgtEl>
                                        <p:attrNameLst>
                                          <p:attrName>ppt_w</p:attrName>
                                        </p:attrNameLst>
                                      </p:cBhvr>
                                      <p:tavLst>
                                        <p:tav tm="0">
                                          <p:val>
                                            <p:strVal val="0"/>
                                          </p:val>
                                        </p:tav>
                                        <p:tav tm="100000">
                                          <p:val>
                                            <p:strVal val="#ppt_w"/>
                                          </p:val>
                                        </p:tav>
                                      </p:tavLst>
                                    </p:anim>
                                    <p:anim calcmode="lin" valueType="num">
                                      <p:cBhvr additive="base">
                                        <p:cTn id="8" dur="1000"/>
                                        <p:tgtEl>
                                          <p:spTgt spid="30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11"/>
                                        </p:tgtEl>
                                        <p:attrNameLst>
                                          <p:attrName>style.visibility</p:attrName>
                                        </p:attrNameLst>
                                      </p:cBhvr>
                                      <p:to>
                                        <p:strVal val="visible"/>
                                      </p:to>
                                    </p:set>
                                    <p:anim calcmode="lin" valueType="num">
                                      <p:cBhvr additive="base">
                                        <p:cTn id="13" dur="1000"/>
                                        <p:tgtEl>
                                          <p:spTgt spid="311"/>
                                        </p:tgtEl>
                                        <p:attrNameLst>
                                          <p:attrName>ppt_w</p:attrName>
                                        </p:attrNameLst>
                                      </p:cBhvr>
                                      <p:tavLst>
                                        <p:tav tm="0">
                                          <p:val>
                                            <p:strVal val="0"/>
                                          </p:val>
                                        </p:tav>
                                        <p:tav tm="100000">
                                          <p:val>
                                            <p:strVal val="#ppt_w"/>
                                          </p:val>
                                        </p:tav>
                                      </p:tavLst>
                                    </p:anim>
                                    <p:anim calcmode="lin" valueType="num">
                                      <p:cBhvr additive="base">
                                        <p:cTn id="14" dur="1000"/>
                                        <p:tgtEl>
                                          <p:spTgt spid="311"/>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10"/>
                                        </p:tgtEl>
                                        <p:attrNameLst>
                                          <p:attrName>style.visibility</p:attrName>
                                        </p:attrNameLst>
                                      </p:cBhvr>
                                      <p:to>
                                        <p:strVal val="visible"/>
                                      </p:to>
                                    </p:set>
                                    <p:anim calcmode="lin" valueType="num">
                                      <p:cBhvr additive="base">
                                        <p:cTn id="19" dur="1000"/>
                                        <p:tgtEl>
                                          <p:spTgt spid="310"/>
                                        </p:tgtEl>
                                        <p:attrNameLst>
                                          <p:attrName>ppt_w</p:attrName>
                                        </p:attrNameLst>
                                      </p:cBhvr>
                                      <p:tavLst>
                                        <p:tav tm="0">
                                          <p:val>
                                            <p:strVal val="0"/>
                                          </p:val>
                                        </p:tav>
                                        <p:tav tm="100000">
                                          <p:val>
                                            <p:strVal val="#ppt_w"/>
                                          </p:val>
                                        </p:tav>
                                      </p:tavLst>
                                    </p:anim>
                                    <p:anim calcmode="lin" valueType="num">
                                      <p:cBhvr additive="base">
                                        <p:cTn id="20" dur="1000"/>
                                        <p:tgtEl>
                                          <p:spTgt spid="3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a:solidFill>
                  <a:srgbClr val="FFFFFF"/>
                </a:solidFill>
                <a:latin typeface="Georgia"/>
                <a:ea typeface="Georgia"/>
                <a:cs typeface="Georgia"/>
                <a:sym typeface="Georgia"/>
              </a:rPr>
              <a:t>Automatic Code Editing</a:t>
            </a:r>
            <a:endParaRPr sz="4800">
              <a:solidFill>
                <a:srgbClr val="FFFFFF"/>
              </a:solidFill>
              <a:latin typeface="Georgia"/>
              <a:ea typeface="Georgia"/>
              <a:cs typeface="Georgia"/>
              <a:sym typeface="Georgia"/>
            </a:endParaRPr>
          </a:p>
        </p:txBody>
      </p:sp>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p:nvPr/>
        </p:nvSpPr>
        <p:spPr>
          <a:xfrm>
            <a:off x="4896075" y="1307400"/>
            <a:ext cx="3731700" cy="8796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SzPts val="2100"/>
              <a:buFont typeface="Georgia"/>
              <a:buAutoNum type="arabicPeriod"/>
            </a:pPr>
            <a:r>
              <a:rPr lang="en" sz="2100">
                <a:solidFill>
                  <a:srgbClr val="351C75"/>
                </a:solidFill>
                <a:latin typeface="Georgia"/>
                <a:ea typeface="Georgia"/>
                <a:cs typeface="Georgia"/>
                <a:sym typeface="Georgia"/>
              </a:rPr>
              <a:t>Syntactic</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a:p>
            <a:pPr marL="457200" lvl="0" indent="-361950" algn="l" rtl="0">
              <a:lnSpc>
                <a:spcPct val="115000"/>
              </a:lnSpc>
              <a:spcBef>
                <a:spcPts val="0"/>
              </a:spcBef>
              <a:spcAft>
                <a:spcPts val="0"/>
              </a:spcAft>
              <a:buSzPts val="2100"/>
              <a:buFont typeface="Georgia"/>
              <a:buAutoNum type="arabicPeriod"/>
            </a:pPr>
            <a:r>
              <a:rPr lang="en" sz="2100">
                <a:solidFill>
                  <a:srgbClr val="741B47"/>
                </a:solidFill>
                <a:latin typeface="Georgia"/>
                <a:ea typeface="Georgia"/>
                <a:cs typeface="Georgia"/>
                <a:sym typeface="Georgia"/>
              </a:rPr>
              <a:t>Contextual</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p:txBody>
      </p:sp>
      <p:sp>
        <p:nvSpPr>
          <p:cNvPr id="318" name="Google Shape;318;p32"/>
          <p:cNvSpPr/>
          <p:nvPr/>
        </p:nvSpPr>
        <p:spPr>
          <a:xfrm>
            <a:off x="738425" y="2510225"/>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Syntactically Incorrect</a:t>
            </a:r>
            <a:endParaRPr sz="1800" b="1">
              <a:latin typeface="Courier New"/>
              <a:ea typeface="Courier New"/>
              <a:cs typeface="Courier New"/>
              <a:sym typeface="Courier New"/>
            </a:endParaRPr>
          </a:p>
        </p:txBody>
      </p:sp>
      <p:grpSp>
        <p:nvGrpSpPr>
          <p:cNvPr id="319" name="Google Shape;319;p32"/>
          <p:cNvGrpSpPr/>
          <p:nvPr/>
        </p:nvGrpSpPr>
        <p:grpSpPr>
          <a:xfrm>
            <a:off x="363950" y="2932325"/>
            <a:ext cx="4208050" cy="1926600"/>
            <a:chOff x="363950" y="2932325"/>
            <a:chExt cx="4208050" cy="1926600"/>
          </a:xfrm>
        </p:grpSpPr>
        <p:sp>
          <p:nvSpPr>
            <p:cNvPr id="320" name="Google Shape;320;p32"/>
            <p:cNvSpPr/>
            <p:nvPr/>
          </p:nvSpPr>
          <p:spPr>
            <a:xfrm>
              <a:off x="363950" y="2932325"/>
              <a:ext cx="4100700" cy="1926600"/>
            </a:xfrm>
            <a:prstGeom prst="roundRect">
              <a:avLst>
                <a:gd name="adj" fmla="val 4899"/>
              </a:avLst>
            </a:prstGeom>
            <a:solidFill>
              <a:srgbClr val="E5E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32"/>
            <p:cNvPicPr preferRelativeResize="0"/>
            <p:nvPr/>
          </p:nvPicPr>
          <p:blipFill>
            <a:blip r:embed="rId3">
              <a:alphaModFix/>
            </a:blip>
            <a:stretch>
              <a:fillRect/>
            </a:stretch>
          </p:blipFill>
          <p:spPr>
            <a:xfrm>
              <a:off x="363950" y="2940819"/>
              <a:ext cx="4208050" cy="1845956"/>
            </a:xfrm>
            <a:prstGeom prst="rect">
              <a:avLst/>
            </a:prstGeom>
            <a:noFill/>
            <a:ln>
              <a:noFill/>
            </a:ln>
          </p:spPr>
        </p:pic>
      </p:grpSp>
      <p:grpSp>
        <p:nvGrpSpPr>
          <p:cNvPr id="322" name="Google Shape;322;p32"/>
          <p:cNvGrpSpPr/>
          <p:nvPr/>
        </p:nvGrpSpPr>
        <p:grpSpPr>
          <a:xfrm>
            <a:off x="4631150" y="2932325"/>
            <a:ext cx="4383011" cy="1926600"/>
            <a:chOff x="4631150" y="2932325"/>
            <a:chExt cx="4383011" cy="1926600"/>
          </a:xfrm>
        </p:grpSpPr>
        <p:sp>
          <p:nvSpPr>
            <p:cNvPr id="323" name="Google Shape;323;p32"/>
            <p:cNvSpPr/>
            <p:nvPr/>
          </p:nvSpPr>
          <p:spPr>
            <a:xfrm>
              <a:off x="4675275" y="2932325"/>
              <a:ext cx="4270800" cy="1926600"/>
            </a:xfrm>
            <a:prstGeom prst="roundRect">
              <a:avLst>
                <a:gd name="adj" fmla="val 4899"/>
              </a:avLst>
            </a:prstGeom>
            <a:solidFill>
              <a:srgbClr val="F7DE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32"/>
            <p:cNvPicPr preferRelativeResize="0"/>
            <p:nvPr/>
          </p:nvPicPr>
          <p:blipFill>
            <a:blip r:embed="rId4">
              <a:alphaModFix/>
            </a:blip>
            <a:stretch>
              <a:fillRect/>
            </a:stretch>
          </p:blipFill>
          <p:spPr>
            <a:xfrm>
              <a:off x="4631150" y="2940825"/>
              <a:ext cx="4383011" cy="1845950"/>
            </a:xfrm>
            <a:prstGeom prst="rect">
              <a:avLst/>
            </a:prstGeom>
            <a:noFill/>
            <a:ln>
              <a:noFill/>
            </a:ln>
          </p:spPr>
        </p:pic>
      </p:grpSp>
      <p:sp>
        <p:nvSpPr>
          <p:cNvPr id="325" name="Google Shape;325;p32"/>
          <p:cNvSpPr/>
          <p:nvPr/>
        </p:nvSpPr>
        <p:spPr>
          <a:xfrm>
            <a:off x="5087625" y="2509175"/>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Contextually Incorrect</a:t>
            </a:r>
            <a:endParaRPr sz="1800" b="1">
              <a:latin typeface="Courier New"/>
              <a:ea typeface="Courier New"/>
              <a:cs typeface="Courier New"/>
              <a:sym typeface="Courier New"/>
            </a:endParaRPr>
          </a:p>
        </p:txBody>
      </p:sp>
      <p:sp>
        <p:nvSpPr>
          <p:cNvPr id="326" name="Google Shape;326;p32"/>
          <p:cNvSpPr/>
          <p:nvPr/>
        </p:nvSpPr>
        <p:spPr>
          <a:xfrm>
            <a:off x="2843350" y="3148900"/>
            <a:ext cx="271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7298975" y="3394900"/>
            <a:ext cx="271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329" name="Google Shape;329;p32"/>
          <p:cNvSpPr/>
          <p:nvPr/>
        </p:nvSpPr>
        <p:spPr>
          <a:xfrm>
            <a:off x="5996275" y="3640900"/>
            <a:ext cx="1375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32"/>
          <p:cNvPicPr preferRelativeResize="0"/>
          <p:nvPr/>
        </p:nvPicPr>
        <p:blipFill rotWithShape="1">
          <a:blip r:embed="rId5">
            <a:alphaModFix/>
          </a:blip>
          <a:srcRect l="64598" t="11042" b="33521"/>
          <a:stretch/>
        </p:blipFill>
        <p:spPr>
          <a:xfrm>
            <a:off x="1041250" y="1070275"/>
            <a:ext cx="3323224" cy="1268700"/>
          </a:xfrm>
          <a:prstGeom prst="rect">
            <a:avLst/>
          </a:prstGeom>
          <a:noFill/>
          <a:ln>
            <a:noFill/>
          </a:ln>
        </p:spPr>
      </p:pic>
      <p:sp>
        <p:nvSpPr>
          <p:cNvPr id="331" name="Google Shape;331;p3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0000"/>
              <a:buFont typeface="Arial"/>
              <a:buNone/>
            </a:pPr>
            <a:r>
              <a:rPr lang="en" sz="2750">
                <a:latin typeface="Georgia"/>
                <a:ea typeface="Georgia"/>
                <a:cs typeface="Georgia"/>
                <a:sym typeface="Georgia"/>
              </a:rPr>
              <a:t>Desired Properties of the Decoder</a:t>
            </a:r>
            <a:endParaRPr sz="275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000"/>
                                        <p:tgtEl>
                                          <p:spTgt spid="319"/>
                                        </p:tgtEl>
                                      </p:cBhvr>
                                    </p:animEffect>
                                  </p:childTnLst>
                                </p:cTn>
                              </p:par>
                              <p:par>
                                <p:cTn id="8" presetID="10" presetClass="entr" presetSubtype="0" fill="hold"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1000"/>
                                        <p:tgtEl>
                                          <p:spTgt spid="3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6"/>
                                        </p:tgtEl>
                                        <p:attrNameLst>
                                          <p:attrName>style.visibility</p:attrName>
                                        </p:attrNameLst>
                                      </p:cBhvr>
                                      <p:to>
                                        <p:strVal val="visible"/>
                                      </p:to>
                                    </p:set>
                                    <p:animEffect transition="in" filter="fade">
                                      <p:cBhvr>
                                        <p:cTn id="15" dur="1000"/>
                                        <p:tgtEl>
                                          <p:spTgt spid="3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5"/>
                                        </p:tgtEl>
                                        <p:attrNameLst>
                                          <p:attrName>style.visibility</p:attrName>
                                        </p:attrNameLst>
                                      </p:cBhvr>
                                      <p:to>
                                        <p:strVal val="visible"/>
                                      </p:to>
                                    </p:set>
                                    <p:animEffect transition="in" filter="fade">
                                      <p:cBhvr>
                                        <p:cTn id="20" dur="1000"/>
                                        <p:tgtEl>
                                          <p:spTgt spid="325"/>
                                        </p:tgtEl>
                                      </p:cBhvr>
                                    </p:animEffect>
                                  </p:childTnLst>
                                </p:cTn>
                              </p:par>
                              <p:par>
                                <p:cTn id="21" presetID="10" presetClass="entr" presetSubtype="0" fill="hold" nodeType="withEffect">
                                  <p:stCondLst>
                                    <p:cond delay="0"/>
                                  </p:stCondLst>
                                  <p:childTnLst>
                                    <p:set>
                                      <p:cBhvr>
                                        <p:cTn id="22" dur="1" fill="hold">
                                          <p:stCondLst>
                                            <p:cond delay="0"/>
                                          </p:stCondLst>
                                        </p:cTn>
                                        <p:tgtEl>
                                          <p:spTgt spid="322"/>
                                        </p:tgtEl>
                                        <p:attrNameLst>
                                          <p:attrName>style.visibility</p:attrName>
                                        </p:attrNameLst>
                                      </p:cBhvr>
                                      <p:to>
                                        <p:strVal val="visible"/>
                                      </p:to>
                                    </p:set>
                                    <p:animEffect transition="in" filter="fade">
                                      <p:cBhvr>
                                        <p:cTn id="23" dur="1000"/>
                                        <p:tgtEl>
                                          <p:spTgt spid="3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7"/>
                                        </p:tgtEl>
                                        <p:attrNameLst>
                                          <p:attrName>style.visibility</p:attrName>
                                        </p:attrNameLst>
                                      </p:cBhvr>
                                      <p:to>
                                        <p:strVal val="visible"/>
                                      </p:to>
                                    </p:set>
                                    <p:animEffect transition="in" filter="fade">
                                      <p:cBhvr>
                                        <p:cTn id="28" dur="1000"/>
                                        <p:tgtEl>
                                          <p:spTgt spid="3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9"/>
                                        </p:tgtEl>
                                        <p:attrNameLst>
                                          <p:attrName>style.visibility</p:attrName>
                                        </p:attrNameLst>
                                      </p:cBhvr>
                                      <p:to>
                                        <p:strVal val="visible"/>
                                      </p:to>
                                    </p:set>
                                    <p:animEffect transition="in" filter="fade">
                                      <p:cBhvr>
                                        <p:cTn id="33"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grpSp>
        <p:nvGrpSpPr>
          <p:cNvPr id="337" name="Google Shape;337;p33"/>
          <p:cNvGrpSpPr/>
          <p:nvPr/>
        </p:nvGrpSpPr>
        <p:grpSpPr>
          <a:xfrm>
            <a:off x="811722" y="255125"/>
            <a:ext cx="7487400" cy="990941"/>
            <a:chOff x="811722" y="255125"/>
            <a:chExt cx="7487400" cy="990941"/>
          </a:xfrm>
        </p:grpSpPr>
        <p:sp>
          <p:nvSpPr>
            <p:cNvPr id="338" name="Google Shape;338;p33"/>
            <p:cNvSpPr/>
            <p:nvPr/>
          </p:nvSpPr>
          <p:spPr>
            <a:xfrm rot="5928874">
              <a:off x="4278400" y="-3170575"/>
              <a:ext cx="554044" cy="7402501"/>
            </a:xfrm>
            <a:prstGeom prst="roundRect">
              <a:avLst>
                <a:gd name="adj" fmla="val 47444"/>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39" name="Google Shape;339;p33"/>
            <p:cNvSpPr txBox="1"/>
            <p:nvPr/>
          </p:nvSpPr>
          <p:spPr>
            <a:xfrm rot="-1601">
              <a:off x="1496542" y="341249"/>
              <a:ext cx="6441601" cy="38781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b="1">
                  <a:solidFill>
                    <a:srgbClr val="FFFFFF"/>
                  </a:solidFill>
                  <a:latin typeface="Georgia"/>
                  <a:ea typeface="Georgia"/>
                  <a:cs typeface="Georgia"/>
                  <a:sym typeface="Georgia"/>
                </a:rPr>
                <a:t>Enforcing the Syntactic Correctness</a:t>
              </a:r>
              <a:endParaRPr sz="1500" b="1">
                <a:solidFill>
                  <a:srgbClr val="FFFFFF"/>
                </a:solidFill>
                <a:latin typeface="Georgia"/>
                <a:ea typeface="Georgia"/>
                <a:cs typeface="Georgia"/>
                <a:sym typeface="Georgia"/>
              </a:endParaRPr>
            </a:p>
          </p:txBody>
        </p:sp>
        <p:sp>
          <p:nvSpPr>
            <p:cNvPr id="340" name="Google Shape;340;p33"/>
            <p:cNvSpPr txBox="1"/>
            <p:nvPr/>
          </p:nvSpPr>
          <p:spPr>
            <a:xfrm rot="-21996">
              <a:off x="853220" y="717868"/>
              <a:ext cx="7408052" cy="50679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a:latin typeface="Georgia"/>
                  <a:ea typeface="Georgia"/>
                  <a:cs typeface="Georgia"/>
                  <a:sym typeface="Georgia"/>
                </a:rPr>
                <a:t>CODIT: Code Editing With Tree Based Neural Models  - TSE 2020</a:t>
              </a:r>
              <a:endParaRPr sz="1600" b="1">
                <a:latin typeface="Roboto"/>
                <a:ea typeface="Roboto"/>
                <a:cs typeface="Roboto"/>
                <a:sym typeface="Roboto"/>
              </a:endParaRPr>
            </a:p>
          </p:txBody>
        </p:sp>
        <p:sp>
          <p:nvSpPr>
            <p:cNvPr id="341" name="Google Shape;341;p33"/>
            <p:cNvSpPr/>
            <p:nvPr/>
          </p:nvSpPr>
          <p:spPr>
            <a:xfrm rot="446021">
              <a:off x="1063209" y="315648"/>
              <a:ext cx="324628" cy="385738"/>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0944A1"/>
                  </a:solidFill>
                  <a:latin typeface="Roboto"/>
                  <a:ea typeface="Roboto"/>
                  <a:cs typeface="Roboto"/>
                  <a:sym typeface="Roboto"/>
                </a:rPr>
                <a:t>1</a:t>
              </a:r>
              <a:endParaRPr sz="2300" b="1">
                <a:solidFill>
                  <a:srgbClr val="0944A1"/>
                </a:solidFill>
                <a:latin typeface="Roboto"/>
                <a:ea typeface="Roboto"/>
                <a:cs typeface="Roboto"/>
                <a:sym typeface="Roboto"/>
              </a:endParaRPr>
            </a:p>
          </p:txBody>
        </p:sp>
      </p:grpSp>
      <p:grpSp>
        <p:nvGrpSpPr>
          <p:cNvPr id="342" name="Google Shape;342;p33"/>
          <p:cNvGrpSpPr/>
          <p:nvPr/>
        </p:nvGrpSpPr>
        <p:grpSpPr>
          <a:xfrm>
            <a:off x="811218" y="1406627"/>
            <a:ext cx="7521857" cy="1025371"/>
            <a:chOff x="811218" y="1406627"/>
            <a:chExt cx="7521857" cy="1025371"/>
          </a:xfrm>
        </p:grpSpPr>
        <p:grpSp>
          <p:nvGrpSpPr>
            <p:cNvPr id="343" name="Google Shape;343;p33"/>
            <p:cNvGrpSpPr/>
            <p:nvPr/>
          </p:nvGrpSpPr>
          <p:grpSpPr>
            <a:xfrm>
              <a:off x="811218" y="1406627"/>
              <a:ext cx="7521857" cy="1025371"/>
              <a:chOff x="1596350" y="1889148"/>
              <a:chExt cx="5951307" cy="1291399"/>
            </a:xfrm>
          </p:grpSpPr>
          <p:sp>
            <p:nvSpPr>
              <p:cNvPr id="344" name="Google Shape;344;p33"/>
              <p:cNvSpPr/>
              <p:nvPr/>
            </p:nvSpPr>
            <p:spPr>
              <a:xfrm rot="5732417">
                <a:off x="4226538" y="-705103"/>
                <a:ext cx="692937" cy="5882401"/>
              </a:xfrm>
              <a:prstGeom prst="roundRect">
                <a:avLst>
                  <a:gd name="adj" fmla="val 47444"/>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45" name="Google Shape;345;p33"/>
              <p:cNvSpPr txBox="1"/>
              <p:nvPr/>
            </p:nvSpPr>
            <p:spPr>
              <a:xfrm rot="-2367">
                <a:off x="2124989" y="1999604"/>
                <a:ext cx="5227501" cy="485291"/>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b="1">
                    <a:solidFill>
                      <a:srgbClr val="FFFFFF"/>
                    </a:solidFill>
                    <a:latin typeface="Georgia"/>
                    <a:ea typeface="Georgia"/>
                    <a:cs typeface="Georgia"/>
                    <a:sym typeface="Georgia"/>
                  </a:rPr>
                  <a:t>Learning the Contextual Correctness</a:t>
                </a:r>
                <a:endParaRPr sz="1900" b="1">
                  <a:solidFill>
                    <a:srgbClr val="FFFFFF"/>
                  </a:solidFill>
                  <a:latin typeface="Georgia"/>
                  <a:ea typeface="Georgia"/>
                  <a:cs typeface="Georgia"/>
                  <a:sym typeface="Georgia"/>
                </a:endParaRPr>
              </a:p>
            </p:txBody>
          </p:sp>
          <p:sp>
            <p:nvSpPr>
              <p:cNvPr id="346" name="Google Shape;346;p33"/>
              <p:cNvSpPr txBox="1"/>
              <p:nvPr/>
            </p:nvSpPr>
            <p:spPr>
              <a:xfrm rot="-35706">
                <a:off x="1622892" y="2516272"/>
                <a:ext cx="5863516" cy="6349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Georgia"/>
                    <a:ea typeface="Georgia"/>
                    <a:cs typeface="Georgia"/>
                    <a:sym typeface="Georgia"/>
                  </a:rPr>
                  <a:t>Unified Pre-training for Program Understanding and Generation - NAACL 2021</a:t>
                </a:r>
                <a:endParaRPr sz="1600" b="1">
                  <a:latin typeface="Roboto"/>
                  <a:ea typeface="Roboto"/>
                  <a:cs typeface="Roboto"/>
                  <a:sym typeface="Roboto"/>
                </a:endParaRPr>
              </a:p>
            </p:txBody>
          </p:sp>
        </p:grpSp>
        <p:sp>
          <p:nvSpPr>
            <p:cNvPr id="347" name="Google Shape;347;p33"/>
            <p:cNvSpPr/>
            <p:nvPr/>
          </p:nvSpPr>
          <p:spPr>
            <a:xfrm rot="446021">
              <a:off x="1046345" y="1493750"/>
              <a:ext cx="324628" cy="385738"/>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0944A1"/>
                  </a:solidFill>
                  <a:latin typeface="Roboto"/>
                  <a:ea typeface="Roboto"/>
                  <a:cs typeface="Roboto"/>
                  <a:sym typeface="Roboto"/>
                </a:rPr>
                <a:t>2</a:t>
              </a:r>
              <a:endParaRPr sz="2300" b="1">
                <a:solidFill>
                  <a:srgbClr val="0944A1"/>
                </a:solidFill>
                <a:latin typeface="Roboto"/>
                <a:ea typeface="Roboto"/>
                <a:cs typeface="Roboto"/>
                <a:sym typeface="Roboto"/>
              </a:endParaRPr>
            </a:p>
          </p:txBody>
        </p:sp>
      </p:grpSp>
      <p:grpSp>
        <p:nvGrpSpPr>
          <p:cNvPr id="348" name="Google Shape;348;p33"/>
          <p:cNvGrpSpPr/>
          <p:nvPr/>
        </p:nvGrpSpPr>
        <p:grpSpPr>
          <a:xfrm>
            <a:off x="811218" y="2596011"/>
            <a:ext cx="7521857" cy="1025371"/>
            <a:chOff x="811218" y="2596011"/>
            <a:chExt cx="7521857" cy="1025371"/>
          </a:xfrm>
        </p:grpSpPr>
        <p:grpSp>
          <p:nvGrpSpPr>
            <p:cNvPr id="349" name="Google Shape;349;p33"/>
            <p:cNvGrpSpPr/>
            <p:nvPr/>
          </p:nvGrpSpPr>
          <p:grpSpPr>
            <a:xfrm>
              <a:off x="811218" y="2596011"/>
              <a:ext cx="7521857" cy="1025371"/>
              <a:chOff x="1596350" y="1889148"/>
              <a:chExt cx="5951307" cy="1291399"/>
            </a:xfrm>
          </p:grpSpPr>
          <p:sp>
            <p:nvSpPr>
              <p:cNvPr id="350" name="Google Shape;350;p33"/>
              <p:cNvSpPr/>
              <p:nvPr/>
            </p:nvSpPr>
            <p:spPr>
              <a:xfrm rot="5732417">
                <a:off x="4226538" y="-705103"/>
                <a:ext cx="692937" cy="5882401"/>
              </a:xfrm>
              <a:prstGeom prst="roundRect">
                <a:avLst>
                  <a:gd name="adj" fmla="val 47444"/>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51" name="Google Shape;351;p33"/>
              <p:cNvSpPr txBox="1"/>
              <p:nvPr/>
            </p:nvSpPr>
            <p:spPr>
              <a:xfrm rot="-2372">
                <a:off x="2135440" y="1999575"/>
                <a:ext cx="5217001" cy="485291"/>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b="1">
                    <a:solidFill>
                      <a:srgbClr val="FFFFFF"/>
                    </a:solidFill>
                    <a:latin typeface="Georgia"/>
                    <a:ea typeface="Georgia"/>
                    <a:cs typeface="Georgia"/>
                    <a:sym typeface="Georgia"/>
                  </a:rPr>
                  <a:t>Leveraging Auxiliary Information</a:t>
                </a:r>
                <a:endParaRPr sz="1900" b="1">
                  <a:solidFill>
                    <a:srgbClr val="FFFFFF"/>
                  </a:solidFill>
                  <a:latin typeface="Georgia"/>
                  <a:ea typeface="Georgia"/>
                  <a:cs typeface="Georgia"/>
                  <a:sym typeface="Georgia"/>
                </a:endParaRPr>
              </a:p>
            </p:txBody>
          </p:sp>
          <p:sp>
            <p:nvSpPr>
              <p:cNvPr id="352" name="Google Shape;352;p33"/>
              <p:cNvSpPr txBox="1"/>
              <p:nvPr/>
            </p:nvSpPr>
            <p:spPr>
              <a:xfrm rot="-35706">
                <a:off x="1622892" y="2516272"/>
                <a:ext cx="5863516" cy="634949"/>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Georgia"/>
                    <a:ea typeface="Georgia"/>
                    <a:cs typeface="Georgia"/>
                    <a:sym typeface="Georgia"/>
                  </a:rPr>
                  <a:t>On Multi-Modal Learning of Editing Source Code - ASE 2021</a:t>
                </a:r>
                <a:endParaRPr sz="1600">
                  <a:latin typeface="Georgia"/>
                  <a:ea typeface="Georgia"/>
                  <a:cs typeface="Georgia"/>
                  <a:sym typeface="Georgia"/>
                </a:endParaRPr>
              </a:p>
            </p:txBody>
          </p:sp>
        </p:grpSp>
        <p:sp>
          <p:nvSpPr>
            <p:cNvPr id="353" name="Google Shape;353;p33"/>
            <p:cNvSpPr/>
            <p:nvPr/>
          </p:nvSpPr>
          <p:spPr>
            <a:xfrm rot="446021">
              <a:off x="1046345" y="2683814"/>
              <a:ext cx="324628" cy="385738"/>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rgbClr val="0944A1"/>
                  </a:solidFill>
                  <a:latin typeface="Roboto"/>
                  <a:ea typeface="Roboto"/>
                  <a:cs typeface="Roboto"/>
                  <a:sym typeface="Roboto"/>
                </a:rPr>
                <a:t>3</a:t>
              </a:r>
              <a:endParaRPr sz="2300" b="1">
                <a:solidFill>
                  <a:srgbClr val="0944A1"/>
                </a:solidFill>
                <a:latin typeface="Roboto"/>
                <a:ea typeface="Roboto"/>
                <a:cs typeface="Roboto"/>
                <a:sym typeface="Roboto"/>
              </a:endParaRPr>
            </a:p>
          </p:txBody>
        </p:sp>
      </p:grpSp>
      <p:grpSp>
        <p:nvGrpSpPr>
          <p:cNvPr id="354" name="Google Shape;354;p33"/>
          <p:cNvGrpSpPr/>
          <p:nvPr/>
        </p:nvGrpSpPr>
        <p:grpSpPr>
          <a:xfrm>
            <a:off x="810947" y="3785319"/>
            <a:ext cx="7521725" cy="1025167"/>
            <a:chOff x="810947" y="3785319"/>
            <a:chExt cx="7521725" cy="1025167"/>
          </a:xfrm>
        </p:grpSpPr>
        <p:grpSp>
          <p:nvGrpSpPr>
            <p:cNvPr id="355" name="Google Shape;355;p33"/>
            <p:cNvGrpSpPr/>
            <p:nvPr/>
          </p:nvGrpSpPr>
          <p:grpSpPr>
            <a:xfrm>
              <a:off x="810947" y="3785319"/>
              <a:ext cx="7521725" cy="1025167"/>
              <a:chOff x="1764305" y="3794089"/>
              <a:chExt cx="5635095" cy="1025167"/>
            </a:xfrm>
          </p:grpSpPr>
          <p:sp>
            <p:nvSpPr>
              <p:cNvPr id="356" name="Google Shape;356;p33"/>
              <p:cNvSpPr/>
              <p:nvPr/>
            </p:nvSpPr>
            <p:spPr>
              <a:xfrm rot="5795703">
                <a:off x="4307276" y="1284739"/>
                <a:ext cx="551147" cy="5569801"/>
              </a:xfrm>
              <a:prstGeom prst="roundRect">
                <a:avLst>
                  <a:gd name="adj" fmla="val 47444"/>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357" name="Google Shape;357;p33"/>
              <p:cNvSpPr txBox="1"/>
              <p:nvPr/>
            </p:nvSpPr>
            <p:spPr>
              <a:xfrm rot="-2049">
                <a:off x="2276711" y="3881329"/>
                <a:ext cx="5034001" cy="38569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900" b="1">
                    <a:solidFill>
                      <a:srgbClr val="FFFFFF"/>
                    </a:solidFill>
                    <a:latin typeface="Georgia"/>
                    <a:ea typeface="Georgia"/>
                    <a:cs typeface="Georgia"/>
                    <a:sym typeface="Georgia"/>
                  </a:rPr>
                  <a:t>Learning Program properties in multi modal editing </a:t>
                </a:r>
                <a:endParaRPr sz="1900" b="1">
                  <a:solidFill>
                    <a:srgbClr val="FFFFFF"/>
                  </a:solidFill>
                  <a:latin typeface="Georgia"/>
                  <a:ea typeface="Georgia"/>
                  <a:cs typeface="Georgia"/>
                  <a:sym typeface="Georgia"/>
                </a:endParaRPr>
              </a:p>
            </p:txBody>
          </p:sp>
          <p:sp>
            <p:nvSpPr>
              <p:cNvPr id="358" name="Google Shape;358;p33"/>
              <p:cNvSpPr txBox="1"/>
              <p:nvPr/>
            </p:nvSpPr>
            <p:spPr>
              <a:xfrm rot="-29909">
                <a:off x="1789550" y="4291630"/>
                <a:ext cx="5551710" cy="50475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Georgia"/>
                    <a:ea typeface="Georgia"/>
                    <a:cs typeface="Georgia"/>
                    <a:sym typeface="Georgia"/>
                  </a:rPr>
                  <a:t>Reinforcing Program Properties for Multi-Modal Source Code Editing </a:t>
                </a:r>
                <a:endParaRPr sz="1600">
                  <a:latin typeface="Georgia"/>
                  <a:ea typeface="Georgia"/>
                  <a:cs typeface="Georgia"/>
                  <a:sym typeface="Georgia"/>
                </a:endParaRPr>
              </a:p>
              <a:p>
                <a:pPr marL="0" lvl="0" indent="0" algn="ctr" rtl="0">
                  <a:spcBef>
                    <a:spcPts val="0"/>
                  </a:spcBef>
                  <a:spcAft>
                    <a:spcPts val="0"/>
                  </a:spcAft>
                  <a:buNone/>
                </a:pPr>
                <a:r>
                  <a:rPr lang="en" sz="1600">
                    <a:latin typeface="Georgia"/>
                    <a:ea typeface="Georgia"/>
                    <a:cs typeface="Georgia"/>
                    <a:sym typeface="Georgia"/>
                  </a:rPr>
                  <a:t>- Work in Progress</a:t>
                </a:r>
                <a:endParaRPr sz="1600">
                  <a:latin typeface="Georgia"/>
                  <a:ea typeface="Georgia"/>
                  <a:cs typeface="Georgia"/>
                  <a:sym typeface="Georgia"/>
                </a:endParaRPr>
              </a:p>
            </p:txBody>
          </p:sp>
        </p:grpSp>
        <p:sp>
          <p:nvSpPr>
            <p:cNvPr id="359" name="Google Shape;359;p33"/>
            <p:cNvSpPr/>
            <p:nvPr/>
          </p:nvSpPr>
          <p:spPr>
            <a:xfrm rot="446021">
              <a:off x="1046345" y="3861916"/>
              <a:ext cx="324628" cy="385738"/>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300" b="1">
                  <a:solidFill>
                    <a:schemeClr val="dk2"/>
                  </a:solidFill>
                  <a:latin typeface="Roboto"/>
                  <a:ea typeface="Roboto"/>
                  <a:cs typeface="Roboto"/>
                  <a:sym typeface="Roboto"/>
                </a:rPr>
                <a:t>4</a:t>
              </a:r>
              <a:endParaRPr sz="2300" b="1">
                <a:solidFill>
                  <a:schemeClr val="dk2"/>
                </a:solidFill>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8"/>
                                        </p:tgtEl>
                                        <p:attrNameLst>
                                          <p:attrName>style.visibility</p:attrName>
                                        </p:attrNameLst>
                                      </p:cBhvr>
                                      <p:to>
                                        <p:strVal val="visible"/>
                                      </p:to>
                                    </p:set>
                                    <p:animEffect transition="in" filter="fade">
                                      <p:cBhvr>
                                        <p:cTn id="12" dur="1000"/>
                                        <p:tgtEl>
                                          <p:spTgt spid="3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4"/>
                                        </p:tgtEl>
                                        <p:attrNameLst>
                                          <p:attrName>style.visibility</p:attrName>
                                        </p:attrNameLst>
                                      </p:cBhvr>
                                      <p:to>
                                        <p:strVal val="visible"/>
                                      </p:to>
                                    </p:set>
                                    <p:animEffect transition="in" filter="fade">
                                      <p:cBhvr>
                                        <p:cTn id="17" dur="10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Code as sequence of tokens </a:t>
            </a:r>
            <a:r>
              <a:rPr lang="en" sz="1800">
                <a:latin typeface="Georgia"/>
                <a:ea typeface="Georgia"/>
                <a:cs typeface="Georgia"/>
                <a:sym typeface="Georgia"/>
              </a:rPr>
              <a:t>[Tufano </a:t>
            </a:r>
            <a:r>
              <a:rPr lang="en" sz="1800" i="1">
                <a:latin typeface="Georgia"/>
                <a:ea typeface="Georgia"/>
                <a:cs typeface="Georgia"/>
                <a:sym typeface="Georgia"/>
              </a:rPr>
              <a:t>et. al. </a:t>
            </a:r>
            <a:r>
              <a:rPr lang="en" sz="1800">
                <a:latin typeface="Georgia"/>
                <a:ea typeface="Georgia"/>
                <a:cs typeface="Georgia"/>
                <a:sym typeface="Georgia"/>
              </a:rPr>
              <a:t>2018, 2019]</a:t>
            </a:r>
            <a:endParaRPr>
              <a:latin typeface="Georgia"/>
              <a:ea typeface="Georgia"/>
              <a:cs typeface="Georgia"/>
              <a:sym typeface="Georgia"/>
            </a:endParaRPr>
          </a:p>
        </p:txBody>
      </p:sp>
      <p:pic>
        <p:nvPicPr>
          <p:cNvPr id="365" name="Google Shape;365;p34"/>
          <p:cNvPicPr preferRelativeResize="0"/>
          <p:nvPr/>
        </p:nvPicPr>
        <p:blipFill>
          <a:blip r:embed="rId3">
            <a:alphaModFix/>
          </a:blip>
          <a:stretch>
            <a:fillRect/>
          </a:stretch>
        </p:blipFill>
        <p:spPr>
          <a:xfrm>
            <a:off x="847950" y="1101750"/>
            <a:ext cx="7532924" cy="1836625"/>
          </a:xfrm>
          <a:prstGeom prst="rect">
            <a:avLst/>
          </a:prstGeom>
          <a:noFill/>
          <a:ln>
            <a:noFill/>
          </a:ln>
        </p:spPr>
      </p:pic>
      <p:pic>
        <p:nvPicPr>
          <p:cNvPr id="366" name="Google Shape;366;p34"/>
          <p:cNvPicPr preferRelativeResize="0"/>
          <p:nvPr/>
        </p:nvPicPr>
        <p:blipFill>
          <a:blip r:embed="rId4">
            <a:alphaModFix/>
          </a:blip>
          <a:stretch>
            <a:fillRect/>
          </a:stretch>
        </p:blipFill>
        <p:spPr>
          <a:xfrm>
            <a:off x="847950" y="1101750"/>
            <a:ext cx="7532935" cy="1836625"/>
          </a:xfrm>
          <a:prstGeom prst="rect">
            <a:avLst/>
          </a:prstGeom>
          <a:noFill/>
          <a:ln>
            <a:noFill/>
          </a:ln>
        </p:spPr>
      </p:pic>
      <p:pic>
        <p:nvPicPr>
          <p:cNvPr id="367" name="Google Shape;367;p34"/>
          <p:cNvPicPr preferRelativeResize="0"/>
          <p:nvPr/>
        </p:nvPicPr>
        <p:blipFill>
          <a:blip r:embed="rId5">
            <a:alphaModFix/>
          </a:blip>
          <a:stretch>
            <a:fillRect/>
          </a:stretch>
        </p:blipFill>
        <p:spPr>
          <a:xfrm>
            <a:off x="838200" y="1093925"/>
            <a:ext cx="7565670" cy="3820976"/>
          </a:xfrm>
          <a:prstGeom prst="rect">
            <a:avLst/>
          </a:prstGeom>
          <a:noFill/>
          <a:ln>
            <a:noFill/>
          </a:ln>
        </p:spPr>
      </p:pic>
      <p:sp>
        <p:nvSpPr>
          <p:cNvPr id="368" name="Google Shape;368;p34"/>
          <p:cNvSpPr/>
          <p:nvPr/>
        </p:nvSpPr>
        <p:spPr>
          <a:xfrm>
            <a:off x="873825" y="2880175"/>
            <a:ext cx="4294500" cy="406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Recurrent Network for both Encoder and Decoder</a:t>
            </a:r>
            <a:endParaRPr>
              <a:latin typeface="Georgia"/>
              <a:ea typeface="Georgia"/>
              <a:cs typeface="Georgia"/>
              <a:sym typeface="Georgia"/>
            </a:endParaRPr>
          </a:p>
        </p:txBody>
      </p:sp>
      <p:sp>
        <p:nvSpPr>
          <p:cNvPr id="369" name="Google Shape;36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65"/>
                                        </p:tgtEl>
                                      </p:cBhvr>
                                    </p:animEffect>
                                    <p:set>
                                      <p:cBhvr>
                                        <p:cTn id="7" dur="1" fill="hold">
                                          <p:stCondLst>
                                            <p:cond delay="1000"/>
                                          </p:stCondLst>
                                        </p:cTn>
                                        <p:tgtEl>
                                          <p:spTgt spid="36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66"/>
                                        </p:tgtEl>
                                        <p:attrNameLst>
                                          <p:attrName>style.visibility</p:attrName>
                                        </p:attrNameLst>
                                      </p:cBhvr>
                                      <p:to>
                                        <p:strVal val="visible"/>
                                      </p:to>
                                    </p:set>
                                    <p:animEffect transition="in" filter="fade">
                                      <p:cBhvr>
                                        <p:cTn id="10" dur="1000"/>
                                        <p:tgtEl>
                                          <p:spTgt spid="3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66"/>
                                        </p:tgtEl>
                                      </p:cBhvr>
                                    </p:animEffect>
                                    <p:set>
                                      <p:cBhvr>
                                        <p:cTn id="15" dur="1" fill="hold">
                                          <p:stCondLst>
                                            <p:cond delay="1000"/>
                                          </p:stCondLst>
                                        </p:cTn>
                                        <p:tgtEl>
                                          <p:spTgt spid="36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67"/>
                                        </p:tgtEl>
                                        <p:attrNameLst>
                                          <p:attrName>style.visibility</p:attrName>
                                        </p:attrNameLst>
                                      </p:cBhvr>
                                      <p:to>
                                        <p:strVal val="visible"/>
                                      </p:to>
                                    </p:set>
                                    <p:animEffect transition="in" filter="fade">
                                      <p:cBhvr>
                                        <p:cTn id="18" dur="10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latin typeface="Georgia"/>
                <a:ea typeface="Georgia"/>
                <a:cs typeface="Georgia"/>
                <a:sym typeface="Georgia"/>
              </a:rPr>
              <a:t>Code as sequence of tokens </a:t>
            </a:r>
            <a:r>
              <a:rPr lang="en" sz="1800">
                <a:latin typeface="Georgia"/>
                <a:ea typeface="Georgia"/>
                <a:cs typeface="Georgia"/>
                <a:sym typeface="Georgia"/>
              </a:rPr>
              <a:t>[Tufano </a:t>
            </a:r>
            <a:r>
              <a:rPr lang="en" sz="1800" i="1">
                <a:latin typeface="Georgia"/>
                <a:ea typeface="Georgia"/>
                <a:cs typeface="Georgia"/>
                <a:sym typeface="Georgia"/>
              </a:rPr>
              <a:t>et. al. </a:t>
            </a:r>
            <a:r>
              <a:rPr lang="en" sz="1800">
                <a:latin typeface="Georgia"/>
                <a:ea typeface="Georgia"/>
                <a:cs typeface="Georgia"/>
                <a:sym typeface="Georgia"/>
              </a:rPr>
              <a:t>2018, 2019]</a:t>
            </a:r>
            <a:endParaRPr>
              <a:latin typeface="Georgia"/>
              <a:ea typeface="Georgia"/>
              <a:cs typeface="Georgia"/>
              <a:sym typeface="Georgia"/>
            </a:endParaRPr>
          </a:p>
        </p:txBody>
      </p:sp>
      <p:pic>
        <p:nvPicPr>
          <p:cNvPr id="375" name="Google Shape;375;p35"/>
          <p:cNvPicPr preferRelativeResize="0"/>
          <p:nvPr/>
        </p:nvPicPr>
        <p:blipFill>
          <a:blip r:embed="rId3">
            <a:alphaModFix/>
          </a:blip>
          <a:stretch>
            <a:fillRect/>
          </a:stretch>
        </p:blipFill>
        <p:spPr>
          <a:xfrm>
            <a:off x="838200" y="1093925"/>
            <a:ext cx="7565670" cy="3820976"/>
          </a:xfrm>
          <a:prstGeom prst="rect">
            <a:avLst/>
          </a:prstGeom>
          <a:noFill/>
          <a:ln>
            <a:noFill/>
          </a:ln>
        </p:spPr>
      </p:pic>
      <p:pic>
        <p:nvPicPr>
          <p:cNvPr id="376" name="Google Shape;376;p35"/>
          <p:cNvPicPr preferRelativeResize="0"/>
          <p:nvPr/>
        </p:nvPicPr>
        <p:blipFill>
          <a:blip r:embed="rId4">
            <a:alphaModFix/>
          </a:blip>
          <a:stretch>
            <a:fillRect/>
          </a:stretch>
        </p:blipFill>
        <p:spPr>
          <a:xfrm>
            <a:off x="1938000" y="3453329"/>
            <a:ext cx="5623474" cy="1463100"/>
          </a:xfrm>
          <a:prstGeom prst="rect">
            <a:avLst/>
          </a:prstGeom>
          <a:noFill/>
          <a:ln>
            <a:noFill/>
          </a:ln>
        </p:spPr>
      </p:pic>
      <p:sp>
        <p:nvSpPr>
          <p:cNvPr id="377" name="Google Shape;377;p35"/>
          <p:cNvSpPr/>
          <p:nvPr/>
        </p:nvSpPr>
        <p:spPr>
          <a:xfrm>
            <a:off x="543125" y="2868600"/>
            <a:ext cx="2533200" cy="656400"/>
          </a:xfrm>
          <a:prstGeom prst="cloudCallout">
            <a:avLst>
              <a:gd name="adj1" fmla="val 19169"/>
              <a:gd name="adj2" fmla="val 62504"/>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Courier New"/>
                <a:ea typeface="Courier New"/>
                <a:cs typeface="Courier New"/>
                <a:sym typeface="Courier New"/>
              </a:rPr>
              <a:t>Problem?</a:t>
            </a:r>
            <a:endParaRPr sz="2300" b="1">
              <a:latin typeface="Courier New"/>
              <a:ea typeface="Courier New"/>
              <a:cs typeface="Courier New"/>
              <a:sym typeface="Courier New"/>
            </a:endParaRPr>
          </a:p>
        </p:txBody>
      </p:sp>
      <p:sp>
        <p:nvSpPr>
          <p:cNvPr id="378" name="Google Shape;37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Effect transition="in" filter="fade">
                                      <p:cBhvr>
                                        <p:cTn id="7" dur="1000"/>
                                        <p:tgtEl>
                                          <p:spTgt spid="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998425"/>
            <a:ext cx="4045200" cy="3146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rgbClr val="FFFFFF"/>
                </a:solidFill>
                <a:latin typeface="Georgia"/>
                <a:ea typeface="Georgia"/>
                <a:cs typeface="Georgia"/>
                <a:sym typeface="Georgia"/>
              </a:rPr>
              <a:t>CODIT: Code Editing With Tree Based Neural Models</a:t>
            </a:r>
            <a:endParaRPr>
              <a:solidFill>
                <a:srgbClr val="FFFFFF"/>
              </a:solidFill>
              <a:latin typeface="Georgia"/>
              <a:ea typeface="Georgia"/>
              <a:cs typeface="Georgia"/>
              <a:sym typeface="Georgia"/>
            </a:endParaRPr>
          </a:p>
          <a:p>
            <a:pPr marL="0" lvl="0" indent="0" algn="ctr" rtl="0">
              <a:spcBef>
                <a:spcPts val="0"/>
              </a:spcBef>
              <a:spcAft>
                <a:spcPts val="0"/>
              </a:spcAft>
              <a:buNone/>
            </a:pPr>
            <a:r>
              <a:rPr lang="en" sz="2444">
                <a:solidFill>
                  <a:srgbClr val="FFFFFF"/>
                </a:solidFill>
                <a:latin typeface="Georgia"/>
                <a:ea typeface="Georgia"/>
                <a:cs typeface="Georgia"/>
                <a:sym typeface="Georgia"/>
              </a:rPr>
              <a:t> TSE - 2020</a:t>
            </a:r>
            <a:endParaRPr sz="2444">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Generation of Syntax Tree</a:t>
            </a:r>
            <a:r>
              <a:rPr lang="en">
                <a:solidFill>
                  <a:srgbClr val="000000"/>
                </a:solidFill>
                <a:latin typeface="Georgia"/>
                <a:ea typeface="Georgia"/>
                <a:cs typeface="Georgia"/>
                <a:sym typeface="Georgia"/>
              </a:rPr>
              <a:t> instead of code </a:t>
            </a:r>
            <a:r>
              <a:rPr lang="en">
                <a:solidFill>
                  <a:srgbClr val="38761D"/>
                </a:solidFill>
                <a:latin typeface="Georgia"/>
                <a:ea typeface="Georgia"/>
                <a:cs typeface="Georgia"/>
                <a:sym typeface="Georgia"/>
              </a:rPr>
              <a:t>Guarantees Syntactic Correctness.</a:t>
            </a:r>
            <a:r>
              <a:rPr lang="en">
                <a:solidFill>
                  <a:srgbClr val="000000"/>
                </a:solidFill>
                <a:latin typeface="Georgia"/>
                <a:ea typeface="Georgia"/>
                <a:cs typeface="Georgia"/>
                <a:sym typeface="Georgia"/>
              </a:rPr>
              <a:t> </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Clr>
                <a:schemeClr val="dk1"/>
              </a:buClr>
              <a:buSzPts val="1100"/>
              <a:buFont typeface="Arial"/>
              <a:buNone/>
            </a:pPr>
            <a:r>
              <a:rPr lang="en">
                <a:solidFill>
                  <a:srgbClr val="0944A1"/>
                </a:solidFill>
                <a:latin typeface="Georgia"/>
                <a:ea typeface="Georgia"/>
                <a:cs typeface="Georgia"/>
                <a:sym typeface="Georgia"/>
              </a:rPr>
              <a:t>Tree/Grammar Based Model for Automatic Code Editing</a:t>
            </a:r>
            <a:r>
              <a:rPr lang="en">
                <a:solidFill>
                  <a:srgbClr val="20124D"/>
                </a:solidFill>
                <a:latin typeface="Georgia"/>
                <a:ea typeface="Georgia"/>
                <a:cs typeface="Georgia"/>
                <a:sym typeface="Georgia"/>
              </a:rPr>
              <a:t>.</a:t>
            </a:r>
            <a:endParaRPr>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7"/>
          <p:cNvSpPr/>
          <p:nvPr/>
        </p:nvSpPr>
        <p:spPr>
          <a:xfrm>
            <a:off x="403075" y="1472075"/>
            <a:ext cx="8552100" cy="199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a:latin typeface="Courier New"/>
                <a:ea typeface="Courier New"/>
                <a:cs typeface="Courier New"/>
                <a:sym typeface="Courier New"/>
              </a:rPr>
              <a:t>Is it possible to </a:t>
            </a:r>
            <a:r>
              <a:rPr lang="en" sz="3100" b="1">
                <a:latin typeface="Courier New"/>
                <a:ea typeface="Courier New"/>
                <a:cs typeface="Courier New"/>
                <a:sym typeface="Courier New"/>
              </a:rPr>
              <a:t>Edit Code</a:t>
            </a:r>
            <a:r>
              <a:rPr lang="en" sz="3100">
                <a:latin typeface="Courier New"/>
                <a:ea typeface="Courier New"/>
                <a:cs typeface="Courier New"/>
                <a:sym typeface="Courier New"/>
              </a:rPr>
              <a:t> with</a:t>
            </a:r>
            <a:endParaRPr sz="3100">
              <a:latin typeface="Courier New"/>
              <a:ea typeface="Courier New"/>
              <a:cs typeface="Courier New"/>
              <a:sym typeface="Courier New"/>
            </a:endParaRPr>
          </a:p>
          <a:p>
            <a:pPr marL="0" lvl="0" indent="0" algn="ctr" rtl="0">
              <a:spcBef>
                <a:spcPts val="0"/>
              </a:spcBef>
              <a:spcAft>
                <a:spcPts val="0"/>
              </a:spcAft>
              <a:buNone/>
            </a:pPr>
            <a:r>
              <a:rPr lang="en" sz="3100">
                <a:latin typeface="Courier New"/>
                <a:ea typeface="Courier New"/>
                <a:cs typeface="Courier New"/>
                <a:sym typeface="Courier New"/>
              </a:rPr>
              <a:t> </a:t>
            </a:r>
            <a:r>
              <a:rPr lang="en" sz="3100" b="1">
                <a:solidFill>
                  <a:srgbClr val="274E13"/>
                </a:solidFill>
                <a:latin typeface="Courier New"/>
                <a:ea typeface="Courier New"/>
                <a:cs typeface="Courier New"/>
                <a:sym typeface="Courier New"/>
              </a:rPr>
              <a:t>Guaranteed</a:t>
            </a:r>
            <a:r>
              <a:rPr lang="en" sz="3100">
                <a:latin typeface="Courier New"/>
                <a:ea typeface="Courier New"/>
                <a:cs typeface="Courier New"/>
                <a:sym typeface="Courier New"/>
              </a:rPr>
              <a:t> </a:t>
            </a:r>
            <a:r>
              <a:rPr lang="en" sz="3100" b="1">
                <a:solidFill>
                  <a:srgbClr val="20124D"/>
                </a:solidFill>
                <a:latin typeface="Courier New"/>
                <a:ea typeface="Courier New"/>
                <a:cs typeface="Courier New"/>
                <a:sym typeface="Courier New"/>
              </a:rPr>
              <a:t>Syntactic Correctness</a:t>
            </a:r>
            <a:r>
              <a:rPr lang="en" sz="3100">
                <a:latin typeface="Courier New"/>
                <a:ea typeface="Courier New"/>
                <a:cs typeface="Courier New"/>
                <a:sym typeface="Courier New"/>
              </a:rPr>
              <a:t>? </a:t>
            </a:r>
            <a:endParaRPr sz="3100">
              <a:latin typeface="Courier New"/>
              <a:ea typeface="Courier New"/>
              <a:cs typeface="Courier New"/>
              <a:sym typeface="Courier New"/>
            </a:endParaRPr>
          </a:p>
        </p:txBody>
      </p:sp>
      <p:sp>
        <p:nvSpPr>
          <p:cNvPr id="391" name="Google Shape;39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397" name="Google Shape;397;p38"/>
          <p:cNvPicPr preferRelativeResize="0"/>
          <p:nvPr/>
        </p:nvPicPr>
        <p:blipFill>
          <a:blip r:embed="rId3">
            <a:alphaModFix/>
          </a:blip>
          <a:stretch>
            <a:fillRect/>
          </a:stretch>
        </p:blipFill>
        <p:spPr>
          <a:xfrm>
            <a:off x="668000" y="457575"/>
            <a:ext cx="7808001" cy="2114175"/>
          </a:xfrm>
          <a:prstGeom prst="rect">
            <a:avLst/>
          </a:prstGeom>
          <a:noFill/>
          <a:ln>
            <a:noFill/>
          </a:ln>
        </p:spPr>
      </p:pic>
      <p:sp>
        <p:nvSpPr>
          <p:cNvPr id="398" name="Google Shape;398;p38"/>
          <p:cNvSpPr/>
          <p:nvPr/>
        </p:nvSpPr>
        <p:spPr>
          <a:xfrm>
            <a:off x="2406825" y="2901825"/>
            <a:ext cx="5212200" cy="1527600"/>
          </a:xfrm>
          <a:prstGeom prst="cloudCallout">
            <a:avLst>
              <a:gd name="adj1" fmla="val 30995"/>
              <a:gd name="adj2" fmla="val -1201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Georgia"/>
                <a:ea typeface="Georgia"/>
                <a:cs typeface="Georgia"/>
                <a:sym typeface="Georgia"/>
              </a:rPr>
              <a:t>Generate Syntactically Correct Code</a:t>
            </a:r>
            <a:endParaRPr sz="2300" b="1">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pic>
        <p:nvPicPr>
          <p:cNvPr id="404" name="Google Shape;404;p39"/>
          <p:cNvPicPr preferRelativeResize="0"/>
          <p:nvPr/>
        </p:nvPicPr>
        <p:blipFill rotWithShape="1">
          <a:blip r:embed="rId3">
            <a:alphaModFix/>
          </a:blip>
          <a:srcRect l="59510" t="14588"/>
          <a:stretch/>
        </p:blipFill>
        <p:spPr>
          <a:xfrm>
            <a:off x="3996648" y="969475"/>
            <a:ext cx="4613327" cy="3754649"/>
          </a:xfrm>
          <a:prstGeom prst="rect">
            <a:avLst/>
          </a:prstGeom>
          <a:noFill/>
          <a:ln>
            <a:noFill/>
          </a:ln>
        </p:spPr>
      </p:pic>
      <p:pic>
        <p:nvPicPr>
          <p:cNvPr id="405" name="Google Shape;405;p39"/>
          <p:cNvPicPr preferRelativeResize="0"/>
          <p:nvPr/>
        </p:nvPicPr>
        <p:blipFill rotWithShape="1">
          <a:blip r:embed="rId3">
            <a:alphaModFix/>
          </a:blip>
          <a:srcRect l="68175" t="3435" r="5015" b="88235"/>
          <a:stretch/>
        </p:blipFill>
        <p:spPr>
          <a:xfrm>
            <a:off x="220150" y="2582586"/>
            <a:ext cx="3638973" cy="461013"/>
          </a:xfrm>
          <a:prstGeom prst="rect">
            <a:avLst/>
          </a:prstGeom>
          <a:noFill/>
          <a:ln>
            <a:noFill/>
          </a:ln>
        </p:spPr>
      </p:pic>
      <p:sp>
        <p:nvSpPr>
          <p:cNvPr id="406" name="Google Shape;406;p39"/>
          <p:cNvSpPr/>
          <p:nvPr/>
        </p:nvSpPr>
        <p:spPr>
          <a:xfrm>
            <a:off x="220150" y="324750"/>
            <a:ext cx="4703400" cy="1527600"/>
          </a:xfrm>
          <a:prstGeom prst="cloudCallout">
            <a:avLst>
              <a:gd name="adj1" fmla="val -292"/>
              <a:gd name="adj2" fmla="val 5033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latin typeface="Georgia"/>
                <a:ea typeface="Georgia"/>
                <a:cs typeface="Georgia"/>
                <a:sym typeface="Georgia"/>
              </a:rPr>
              <a:t>Generate Syntactically Correct Code</a:t>
            </a:r>
            <a:endParaRPr sz="23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5"/>
                                        </p:tgtEl>
                                        <p:attrNameLst>
                                          <p:attrName>style.visibility</p:attrName>
                                        </p:attrNameLst>
                                      </p:cBhvr>
                                      <p:to>
                                        <p:strVal val="visible"/>
                                      </p:to>
                                    </p:set>
                                    <p:animEffect transition="in" filter="fade">
                                      <p:cBhvr>
                                        <p:cTn id="7" dur="1000"/>
                                        <p:tgtEl>
                                          <p:spTgt spid="405"/>
                                        </p:tgtEl>
                                      </p:cBhvr>
                                    </p:animEffect>
                                  </p:childTnLst>
                                </p:cTn>
                              </p:par>
                              <p:par>
                                <p:cTn id="8" presetID="10" presetClass="entr" presetSubtype="0" fill="hold" nodeType="withEffect">
                                  <p:stCondLst>
                                    <p:cond delay="0"/>
                                  </p:stCondLst>
                                  <p:childTnLst>
                                    <p:set>
                                      <p:cBhvr>
                                        <p:cTn id="9" dur="1" fill="hold">
                                          <p:stCondLst>
                                            <p:cond delay="0"/>
                                          </p:stCondLst>
                                        </p:cTn>
                                        <p:tgtEl>
                                          <p:spTgt spid="404"/>
                                        </p:tgtEl>
                                        <p:attrNameLst>
                                          <p:attrName>style.visibility</p:attrName>
                                        </p:attrNameLst>
                                      </p:cBhvr>
                                      <p:to>
                                        <p:strVal val="visible"/>
                                      </p:to>
                                    </p:set>
                                    <p:animEffect transition="in" filter="fade">
                                      <p:cBhvr>
                                        <p:cTn id="10" dur="10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0"/>
          <p:cNvSpPr/>
          <p:nvPr/>
        </p:nvSpPr>
        <p:spPr>
          <a:xfrm>
            <a:off x="471150" y="2052799"/>
            <a:ext cx="8201700" cy="2492400"/>
          </a:xfrm>
          <a:prstGeom prst="roundRect">
            <a:avLst>
              <a:gd name="adj" fmla="val 515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p40"/>
          <p:cNvPicPr preferRelativeResize="0"/>
          <p:nvPr/>
        </p:nvPicPr>
        <p:blipFill rotWithShape="1">
          <a:blip r:embed="rId3">
            <a:alphaModFix/>
          </a:blip>
          <a:srcRect l="10937" t="3670" r="55201" b="89010"/>
          <a:stretch/>
        </p:blipFill>
        <p:spPr>
          <a:xfrm>
            <a:off x="1156996" y="1332582"/>
            <a:ext cx="3114092" cy="259720"/>
          </a:xfrm>
          <a:prstGeom prst="rect">
            <a:avLst/>
          </a:prstGeom>
          <a:noFill/>
          <a:ln>
            <a:noFill/>
          </a:ln>
        </p:spPr>
      </p:pic>
      <p:sp>
        <p:nvSpPr>
          <p:cNvPr id="413" name="Google Shape;413;p40"/>
          <p:cNvSpPr txBox="1"/>
          <p:nvPr/>
        </p:nvSpPr>
        <p:spPr>
          <a:xfrm>
            <a:off x="1552994" y="1017730"/>
            <a:ext cx="216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F0000"/>
                </a:solidFill>
                <a:latin typeface="Courier New"/>
                <a:ea typeface="Courier New"/>
                <a:cs typeface="Courier New"/>
                <a:sym typeface="Courier New"/>
              </a:rPr>
              <a:t>Code Before Edit</a:t>
            </a:r>
            <a:endParaRPr b="1">
              <a:solidFill>
                <a:srgbClr val="FF0000"/>
              </a:solidFill>
              <a:latin typeface="Courier New"/>
              <a:ea typeface="Courier New"/>
              <a:cs typeface="Courier New"/>
              <a:sym typeface="Courier New"/>
            </a:endParaRPr>
          </a:p>
        </p:txBody>
      </p:sp>
      <p:pic>
        <p:nvPicPr>
          <p:cNvPr id="414" name="Google Shape;414;p40"/>
          <p:cNvPicPr preferRelativeResize="0"/>
          <p:nvPr/>
        </p:nvPicPr>
        <p:blipFill rotWithShape="1">
          <a:blip r:embed="rId3">
            <a:alphaModFix/>
          </a:blip>
          <a:srcRect t="15282" r="51171"/>
          <a:stretch/>
        </p:blipFill>
        <p:spPr>
          <a:xfrm>
            <a:off x="916622" y="2080275"/>
            <a:ext cx="3550804" cy="2376950"/>
          </a:xfrm>
          <a:prstGeom prst="rect">
            <a:avLst/>
          </a:prstGeom>
          <a:noFill/>
          <a:ln>
            <a:noFill/>
          </a:ln>
        </p:spPr>
      </p:pic>
      <p:sp>
        <p:nvSpPr>
          <p:cNvPr id="415" name="Google Shape;415;p40"/>
          <p:cNvSpPr/>
          <p:nvPr/>
        </p:nvSpPr>
        <p:spPr>
          <a:xfrm>
            <a:off x="2655578" y="1671014"/>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0"/>
          <p:cNvSpPr/>
          <p:nvPr/>
        </p:nvSpPr>
        <p:spPr>
          <a:xfrm>
            <a:off x="4634718" y="2938190"/>
            <a:ext cx="439800" cy="25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7" name="Google Shape;417;p40"/>
          <p:cNvPicPr preferRelativeResize="0"/>
          <p:nvPr/>
        </p:nvPicPr>
        <p:blipFill rotWithShape="1">
          <a:blip r:embed="rId3">
            <a:alphaModFix/>
          </a:blip>
          <a:srcRect l="59510" t="14588"/>
          <a:stretch/>
        </p:blipFill>
        <p:spPr>
          <a:xfrm>
            <a:off x="5165025" y="2031001"/>
            <a:ext cx="3062351" cy="2492373"/>
          </a:xfrm>
          <a:prstGeom prst="rect">
            <a:avLst/>
          </a:prstGeom>
          <a:noFill/>
          <a:ln>
            <a:noFill/>
          </a:ln>
        </p:spPr>
      </p:pic>
      <p:sp>
        <p:nvSpPr>
          <p:cNvPr id="418" name="Google Shape;418;p40"/>
          <p:cNvSpPr/>
          <p:nvPr/>
        </p:nvSpPr>
        <p:spPr>
          <a:xfrm rot="10800000">
            <a:off x="6606433" y="1670990"/>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9" name="Google Shape;419;p40"/>
          <p:cNvPicPr preferRelativeResize="0"/>
          <p:nvPr/>
        </p:nvPicPr>
        <p:blipFill rotWithShape="1">
          <a:blip r:embed="rId3">
            <a:alphaModFix/>
          </a:blip>
          <a:srcRect l="68175" t="3435" r="5015" b="88235"/>
          <a:stretch/>
        </p:blipFill>
        <p:spPr>
          <a:xfrm>
            <a:off x="6060812" y="1332582"/>
            <a:ext cx="2166564" cy="259720"/>
          </a:xfrm>
          <a:prstGeom prst="rect">
            <a:avLst/>
          </a:prstGeom>
          <a:noFill/>
          <a:ln>
            <a:noFill/>
          </a:ln>
        </p:spPr>
      </p:pic>
      <p:sp>
        <p:nvSpPr>
          <p:cNvPr id="420" name="Google Shape;420;p40"/>
          <p:cNvSpPr txBox="1"/>
          <p:nvPr/>
        </p:nvSpPr>
        <p:spPr>
          <a:xfrm>
            <a:off x="5989745" y="1017730"/>
            <a:ext cx="216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274E13"/>
                </a:solidFill>
                <a:latin typeface="Courier New"/>
                <a:ea typeface="Courier New"/>
                <a:cs typeface="Courier New"/>
                <a:sym typeface="Courier New"/>
              </a:rPr>
              <a:t>Code After Edit</a:t>
            </a:r>
            <a:endParaRPr b="1">
              <a:solidFill>
                <a:srgbClr val="274E13"/>
              </a:solidFill>
              <a:latin typeface="Courier New"/>
              <a:ea typeface="Courier New"/>
              <a:cs typeface="Courier New"/>
              <a:sym typeface="Courier New"/>
            </a:endParaRPr>
          </a:p>
        </p:txBody>
      </p:sp>
      <p:sp>
        <p:nvSpPr>
          <p:cNvPr id="421" name="Google Shape;421;p40"/>
          <p:cNvSpPr/>
          <p:nvPr/>
        </p:nvSpPr>
        <p:spPr>
          <a:xfrm>
            <a:off x="5210950" y="1329225"/>
            <a:ext cx="3294600" cy="3241800"/>
          </a:xfrm>
          <a:prstGeom prst="roundRect">
            <a:avLst>
              <a:gd name="adj" fmla="val 5217"/>
            </a:avLst>
          </a:prstGeom>
          <a:noFill/>
          <a:ln w="1905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0"/>
          <p:cNvSpPr/>
          <p:nvPr/>
        </p:nvSpPr>
        <p:spPr>
          <a:xfrm>
            <a:off x="517750" y="305925"/>
            <a:ext cx="8216100" cy="5601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latin typeface="Georgia"/>
                <a:ea typeface="Georgia"/>
                <a:cs typeface="Georgia"/>
                <a:sym typeface="Georgia"/>
              </a:rPr>
              <a:t>CODIT: Code Editing With Tree Based Neural Models</a:t>
            </a:r>
            <a:endParaRPr sz="2200">
              <a:latin typeface="Georgia"/>
              <a:ea typeface="Georgia"/>
              <a:cs typeface="Georgia"/>
              <a:sym typeface="Georgia"/>
            </a:endParaRPr>
          </a:p>
        </p:txBody>
      </p:sp>
      <p:sp>
        <p:nvSpPr>
          <p:cNvPr id="423" name="Google Shape;423;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Effect transition="in" filter="fade">
                                      <p:cBhvr>
                                        <p:cTn id="7" dur="1000"/>
                                        <p:tgtEl>
                                          <p:spTgt spid="415"/>
                                        </p:tgtEl>
                                      </p:cBhvr>
                                    </p:animEffect>
                                  </p:childTnLst>
                                </p:cTn>
                              </p:par>
                              <p:par>
                                <p:cTn id="8" presetID="10" presetClass="entr" presetSubtype="0"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Effect transition="in" filter="fade">
                                      <p:cBhvr>
                                        <p:cTn id="10" dur="1000"/>
                                        <p:tgtEl>
                                          <p:spTgt spid="4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6"/>
                                        </p:tgtEl>
                                        <p:attrNameLst>
                                          <p:attrName>style.visibility</p:attrName>
                                        </p:attrNameLst>
                                      </p:cBhvr>
                                      <p:to>
                                        <p:strVal val="visible"/>
                                      </p:to>
                                    </p:set>
                                    <p:animEffect transition="in" filter="fade">
                                      <p:cBhvr>
                                        <p:cTn id="15" dur="1000"/>
                                        <p:tgtEl>
                                          <p:spTgt spid="416"/>
                                        </p:tgtEl>
                                      </p:cBhvr>
                                    </p:animEffect>
                                  </p:childTnLst>
                                </p:cTn>
                              </p:par>
                              <p:par>
                                <p:cTn id="16" presetID="10" presetClass="entr" presetSubtype="0" fill="hold" nodeType="withEffect">
                                  <p:stCondLst>
                                    <p:cond delay="0"/>
                                  </p:stCondLst>
                                  <p:childTnLst>
                                    <p:set>
                                      <p:cBhvr>
                                        <p:cTn id="17" dur="1" fill="hold">
                                          <p:stCondLst>
                                            <p:cond delay="0"/>
                                          </p:stCondLst>
                                        </p:cTn>
                                        <p:tgtEl>
                                          <p:spTgt spid="417"/>
                                        </p:tgtEl>
                                        <p:attrNameLst>
                                          <p:attrName>style.visibility</p:attrName>
                                        </p:attrNameLst>
                                      </p:cBhvr>
                                      <p:to>
                                        <p:strVal val="visible"/>
                                      </p:to>
                                    </p:set>
                                    <p:animEffect transition="in" filter="fade">
                                      <p:cBhvr>
                                        <p:cTn id="18" dur="1000"/>
                                        <p:tgtEl>
                                          <p:spTgt spid="4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18"/>
                                        </p:tgtEl>
                                        <p:attrNameLst>
                                          <p:attrName>style.visibility</p:attrName>
                                        </p:attrNameLst>
                                      </p:cBhvr>
                                      <p:to>
                                        <p:strVal val="visible"/>
                                      </p:to>
                                    </p:set>
                                    <p:animEffect transition="in" filter="fade">
                                      <p:cBhvr>
                                        <p:cTn id="23" dur="1000"/>
                                        <p:tgtEl>
                                          <p:spTgt spid="418"/>
                                        </p:tgtEl>
                                      </p:cBhvr>
                                    </p:animEffect>
                                  </p:childTnLst>
                                </p:cTn>
                              </p:par>
                              <p:par>
                                <p:cTn id="24" presetID="10" presetClass="entr" presetSubtype="0" fill="hold" nodeType="withEffect">
                                  <p:stCondLst>
                                    <p:cond delay="0"/>
                                  </p:stCondLst>
                                  <p:childTnLst>
                                    <p:set>
                                      <p:cBhvr>
                                        <p:cTn id="25" dur="1" fill="hold">
                                          <p:stCondLst>
                                            <p:cond delay="0"/>
                                          </p:stCondLst>
                                        </p:cTn>
                                        <p:tgtEl>
                                          <p:spTgt spid="419"/>
                                        </p:tgtEl>
                                        <p:attrNameLst>
                                          <p:attrName>style.visibility</p:attrName>
                                        </p:attrNameLst>
                                      </p:cBhvr>
                                      <p:to>
                                        <p:strVal val="visible"/>
                                      </p:to>
                                    </p:set>
                                    <p:animEffect transition="in" filter="fade">
                                      <p:cBhvr>
                                        <p:cTn id="26" dur="1000"/>
                                        <p:tgtEl>
                                          <p:spTgt spid="419"/>
                                        </p:tgtEl>
                                      </p:cBhvr>
                                    </p:animEffect>
                                  </p:childTnLst>
                                </p:cTn>
                              </p:par>
                              <p:par>
                                <p:cTn id="27" presetID="10" presetClass="entr" presetSubtype="0" fill="hold" nodeType="withEffect">
                                  <p:stCondLst>
                                    <p:cond delay="0"/>
                                  </p:stCondLst>
                                  <p:childTnLst>
                                    <p:set>
                                      <p:cBhvr>
                                        <p:cTn id="28" dur="1" fill="hold">
                                          <p:stCondLst>
                                            <p:cond delay="0"/>
                                          </p:stCondLst>
                                        </p:cTn>
                                        <p:tgtEl>
                                          <p:spTgt spid="420"/>
                                        </p:tgtEl>
                                        <p:attrNameLst>
                                          <p:attrName>style.visibility</p:attrName>
                                        </p:attrNameLst>
                                      </p:cBhvr>
                                      <p:to>
                                        <p:strVal val="visible"/>
                                      </p:to>
                                    </p:set>
                                    <p:animEffect transition="in" filter="fade">
                                      <p:cBhvr>
                                        <p:cTn id="29" dur="1000"/>
                                        <p:tgtEl>
                                          <p:spTgt spid="4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11"/>
                                        </p:tgtEl>
                                        <p:attrNameLst>
                                          <p:attrName>style.visibility</p:attrName>
                                        </p:attrNameLst>
                                      </p:cBhvr>
                                      <p:to>
                                        <p:strVal val="visible"/>
                                      </p:to>
                                    </p:set>
                                    <p:animEffect transition="in" filter="fade">
                                      <p:cBhvr>
                                        <p:cTn id="34" dur="1000"/>
                                        <p:tgtEl>
                                          <p:spTgt spid="4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1000"/>
                                        <p:tgtEl>
                                          <p:spTgt spid="411"/>
                                        </p:tgtEl>
                                      </p:cBhvr>
                                    </p:animEffect>
                                    <p:set>
                                      <p:cBhvr>
                                        <p:cTn id="39" dur="1" fill="hold">
                                          <p:stCondLst>
                                            <p:cond delay="1000"/>
                                          </p:stCondLst>
                                        </p:cTn>
                                        <p:tgtEl>
                                          <p:spTgt spid="411"/>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421"/>
                                        </p:tgtEl>
                                        <p:attrNameLst>
                                          <p:attrName>style.visibility</p:attrName>
                                        </p:attrNameLst>
                                      </p:cBhvr>
                                      <p:to>
                                        <p:strVal val="visible"/>
                                      </p:to>
                                    </p:set>
                                    <p:animEffect transition="in" filter="fade">
                                      <p:cBhvr>
                                        <p:cTn id="42" dur="10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427"/>
        <p:cNvGrpSpPr/>
        <p:nvPr/>
      </p:nvGrpSpPr>
      <p:grpSpPr>
        <a:xfrm>
          <a:off x="0" y="0"/>
          <a:ext cx="0" cy="0"/>
          <a:chOff x="0" y="0"/>
          <a:chExt cx="0" cy="0"/>
        </a:xfrm>
      </p:grpSpPr>
      <p:sp>
        <p:nvSpPr>
          <p:cNvPr id="428" name="Google Shape;428;p41"/>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CODIT Step 1</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Tree Translation</a:t>
            </a:r>
            <a:endParaRPr sz="5000" b="1">
              <a:solidFill>
                <a:srgbClr val="000000"/>
              </a:solidFill>
              <a:latin typeface="Georgia"/>
              <a:ea typeface="Georgia"/>
              <a:cs typeface="Georgia"/>
              <a:sym typeface="Georgia"/>
            </a:endParaRPr>
          </a:p>
        </p:txBody>
      </p:sp>
      <p:sp>
        <p:nvSpPr>
          <p:cNvPr id="429" name="Google Shape;42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66" name="Google Shape;66;p15"/>
          <p:cNvGrpSpPr/>
          <p:nvPr/>
        </p:nvGrpSpPr>
        <p:grpSpPr>
          <a:xfrm>
            <a:off x="486252" y="315083"/>
            <a:ext cx="4398878" cy="2366292"/>
            <a:chOff x="604331" y="637247"/>
            <a:chExt cx="3970464" cy="2125094"/>
          </a:xfrm>
        </p:grpSpPr>
        <p:sp>
          <p:nvSpPr>
            <p:cNvPr id="67" name="Google Shape;67;p15"/>
            <p:cNvSpPr/>
            <p:nvPr/>
          </p:nvSpPr>
          <p:spPr>
            <a:xfrm>
              <a:off x="604331" y="721141"/>
              <a:ext cx="3850800" cy="2041200"/>
            </a:xfrm>
            <a:prstGeom prst="roundRect">
              <a:avLst>
                <a:gd name="adj" fmla="val 5284"/>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5"/>
            <p:cNvPicPr preferRelativeResize="0"/>
            <p:nvPr/>
          </p:nvPicPr>
          <p:blipFill rotWithShape="1">
            <a:blip r:embed="rId3">
              <a:alphaModFix/>
            </a:blip>
            <a:srcRect l="216" r="-3213"/>
            <a:stretch/>
          </p:blipFill>
          <p:spPr>
            <a:xfrm>
              <a:off x="782554" y="1028148"/>
              <a:ext cx="3792241" cy="1639815"/>
            </a:xfrm>
            <a:prstGeom prst="rect">
              <a:avLst/>
            </a:prstGeom>
            <a:noFill/>
            <a:ln>
              <a:noFill/>
            </a:ln>
          </p:spPr>
        </p:pic>
        <p:sp>
          <p:nvSpPr>
            <p:cNvPr id="69" name="Google Shape;69;p15"/>
            <p:cNvSpPr txBox="1"/>
            <p:nvPr/>
          </p:nvSpPr>
          <p:spPr>
            <a:xfrm>
              <a:off x="604331" y="637247"/>
              <a:ext cx="3850800" cy="35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Adding Feature</a:t>
              </a:r>
              <a:endParaRPr b="1">
                <a:latin typeface="Courier New"/>
                <a:ea typeface="Courier New"/>
                <a:cs typeface="Courier New"/>
                <a:sym typeface="Courier New"/>
              </a:endParaRPr>
            </a:p>
          </p:txBody>
        </p:sp>
      </p:grpSp>
      <p:grpSp>
        <p:nvGrpSpPr>
          <p:cNvPr id="70" name="Google Shape;70;p15"/>
          <p:cNvGrpSpPr/>
          <p:nvPr/>
        </p:nvGrpSpPr>
        <p:grpSpPr>
          <a:xfrm>
            <a:off x="4655037" y="1680463"/>
            <a:ext cx="4152475" cy="1274847"/>
            <a:chOff x="773075" y="637250"/>
            <a:chExt cx="3681925" cy="2125100"/>
          </a:xfrm>
        </p:grpSpPr>
        <p:sp>
          <p:nvSpPr>
            <p:cNvPr id="71" name="Google Shape;71;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p:nvPr/>
          </p:nvSpPr>
          <p:spPr>
            <a:xfrm>
              <a:off x="773100" y="637250"/>
              <a:ext cx="3681900" cy="66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Bug-fixing</a:t>
              </a:r>
              <a:endParaRPr b="1">
                <a:latin typeface="Courier New"/>
                <a:ea typeface="Courier New"/>
                <a:cs typeface="Courier New"/>
                <a:sym typeface="Courier New"/>
              </a:endParaRPr>
            </a:p>
          </p:txBody>
        </p:sp>
      </p:grpSp>
      <p:pic>
        <p:nvPicPr>
          <p:cNvPr id="73" name="Google Shape;73;p15"/>
          <p:cNvPicPr preferRelativeResize="0"/>
          <p:nvPr/>
        </p:nvPicPr>
        <p:blipFill>
          <a:blip r:embed="rId4">
            <a:alphaModFix/>
          </a:blip>
          <a:stretch>
            <a:fillRect/>
          </a:stretch>
        </p:blipFill>
        <p:spPr>
          <a:xfrm>
            <a:off x="4850608" y="2143089"/>
            <a:ext cx="3985648" cy="735412"/>
          </a:xfrm>
          <a:prstGeom prst="rect">
            <a:avLst/>
          </a:prstGeom>
          <a:noFill/>
          <a:ln>
            <a:noFill/>
          </a:ln>
        </p:spPr>
      </p:pic>
      <p:sp>
        <p:nvSpPr>
          <p:cNvPr id="74" name="Google Shape;7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pSp>
        <p:nvGrpSpPr>
          <p:cNvPr id="75" name="Google Shape;75;p15"/>
          <p:cNvGrpSpPr/>
          <p:nvPr/>
        </p:nvGrpSpPr>
        <p:grpSpPr>
          <a:xfrm>
            <a:off x="553884" y="2799351"/>
            <a:ext cx="5975396" cy="1906427"/>
            <a:chOff x="773075" y="637250"/>
            <a:chExt cx="3681925" cy="2125100"/>
          </a:xfrm>
        </p:grpSpPr>
        <p:sp>
          <p:nvSpPr>
            <p:cNvPr id="76" name="Google Shape;76;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773100" y="637250"/>
              <a:ext cx="3681900" cy="446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Refactoring</a:t>
              </a:r>
              <a:endParaRPr b="1">
                <a:latin typeface="Courier New"/>
                <a:ea typeface="Courier New"/>
                <a:cs typeface="Courier New"/>
                <a:sym typeface="Courier New"/>
              </a:endParaRPr>
            </a:p>
          </p:txBody>
        </p:sp>
      </p:grpSp>
      <p:pic>
        <p:nvPicPr>
          <p:cNvPr id="78" name="Google Shape;78;p15"/>
          <p:cNvPicPr preferRelativeResize="0"/>
          <p:nvPr/>
        </p:nvPicPr>
        <p:blipFill>
          <a:blip r:embed="rId5">
            <a:alphaModFix/>
          </a:blip>
          <a:stretch>
            <a:fillRect/>
          </a:stretch>
        </p:blipFill>
        <p:spPr>
          <a:xfrm>
            <a:off x="638657" y="3031500"/>
            <a:ext cx="5975399" cy="17452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1000"/>
                                        <p:tgtEl>
                                          <p:spTgt spid="75"/>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42"/>
          <p:cNvPicPr preferRelativeResize="0"/>
          <p:nvPr/>
        </p:nvPicPr>
        <p:blipFill>
          <a:blip r:embed="rId3">
            <a:alphaModFix/>
          </a:blip>
          <a:stretch>
            <a:fillRect/>
          </a:stretch>
        </p:blipFill>
        <p:spPr>
          <a:xfrm>
            <a:off x="152400" y="1170125"/>
            <a:ext cx="8839198" cy="3533450"/>
          </a:xfrm>
          <a:prstGeom prst="rect">
            <a:avLst/>
          </a:prstGeom>
          <a:noFill/>
          <a:ln>
            <a:noFill/>
          </a:ln>
        </p:spPr>
      </p:pic>
      <p:pic>
        <p:nvPicPr>
          <p:cNvPr id="435" name="Google Shape;435;p42"/>
          <p:cNvPicPr preferRelativeResize="0"/>
          <p:nvPr/>
        </p:nvPicPr>
        <p:blipFill>
          <a:blip r:embed="rId4">
            <a:alphaModFix/>
          </a:blip>
          <a:stretch>
            <a:fillRect/>
          </a:stretch>
        </p:blipFill>
        <p:spPr>
          <a:xfrm>
            <a:off x="152400" y="1170125"/>
            <a:ext cx="8839198" cy="3533450"/>
          </a:xfrm>
          <a:prstGeom prst="rect">
            <a:avLst/>
          </a:prstGeom>
          <a:noFill/>
          <a:ln>
            <a:noFill/>
          </a:ln>
        </p:spPr>
      </p:pic>
      <p:pic>
        <p:nvPicPr>
          <p:cNvPr id="436" name="Google Shape;436;p42"/>
          <p:cNvPicPr preferRelativeResize="0"/>
          <p:nvPr/>
        </p:nvPicPr>
        <p:blipFill>
          <a:blip r:embed="rId5">
            <a:alphaModFix/>
          </a:blip>
          <a:stretch>
            <a:fillRect/>
          </a:stretch>
        </p:blipFill>
        <p:spPr>
          <a:xfrm>
            <a:off x="145344" y="1170125"/>
            <a:ext cx="8839201" cy="3529001"/>
          </a:xfrm>
          <a:prstGeom prst="rect">
            <a:avLst/>
          </a:prstGeom>
          <a:noFill/>
          <a:ln>
            <a:noFill/>
          </a:ln>
        </p:spPr>
      </p:pic>
      <p:pic>
        <p:nvPicPr>
          <p:cNvPr id="437" name="Google Shape;437;p42"/>
          <p:cNvPicPr preferRelativeResize="0"/>
          <p:nvPr/>
        </p:nvPicPr>
        <p:blipFill>
          <a:blip r:embed="rId6">
            <a:alphaModFix/>
          </a:blip>
          <a:stretch>
            <a:fillRect/>
          </a:stretch>
        </p:blipFill>
        <p:spPr>
          <a:xfrm>
            <a:off x="155043" y="1170125"/>
            <a:ext cx="8828061" cy="3528999"/>
          </a:xfrm>
          <a:prstGeom prst="rect">
            <a:avLst/>
          </a:prstGeom>
          <a:noFill/>
          <a:ln>
            <a:noFill/>
          </a:ln>
        </p:spPr>
      </p:pic>
      <p:sp>
        <p:nvSpPr>
          <p:cNvPr id="438" name="Google Shape;43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439" name="Google Shape;439;p4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4000"/>
              <a:buFont typeface="Arial"/>
              <a:buNone/>
            </a:pPr>
            <a:r>
              <a:rPr lang="en" sz="2500">
                <a:latin typeface="Georgia"/>
                <a:ea typeface="Georgia"/>
                <a:cs typeface="Georgia"/>
                <a:sym typeface="Georgia"/>
              </a:rPr>
              <a:t>CODIT: Code Editing With Tree Based Neural Models</a:t>
            </a:r>
            <a:endParaRPr sz="275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34"/>
                                        </p:tgtEl>
                                      </p:cBhvr>
                                    </p:animEffect>
                                    <p:set>
                                      <p:cBhvr>
                                        <p:cTn id="7" dur="1" fill="hold">
                                          <p:stCondLst>
                                            <p:cond delay="1000"/>
                                          </p:stCondLst>
                                        </p:cTn>
                                        <p:tgtEl>
                                          <p:spTgt spid="43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35"/>
                                        </p:tgtEl>
                                        <p:attrNameLst>
                                          <p:attrName>style.visibility</p:attrName>
                                        </p:attrNameLst>
                                      </p:cBhvr>
                                      <p:to>
                                        <p:strVal val="visible"/>
                                      </p:to>
                                    </p:set>
                                    <p:animEffect transition="in" filter="fade">
                                      <p:cBhvr>
                                        <p:cTn id="10" dur="1000"/>
                                        <p:tgtEl>
                                          <p:spTgt spid="4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435"/>
                                        </p:tgtEl>
                                      </p:cBhvr>
                                    </p:animEffect>
                                    <p:set>
                                      <p:cBhvr>
                                        <p:cTn id="15" dur="1" fill="hold">
                                          <p:stCondLst>
                                            <p:cond delay="1000"/>
                                          </p:stCondLst>
                                        </p:cTn>
                                        <p:tgtEl>
                                          <p:spTgt spid="43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36"/>
                                        </p:tgtEl>
                                        <p:attrNameLst>
                                          <p:attrName>style.visibility</p:attrName>
                                        </p:attrNameLst>
                                      </p:cBhvr>
                                      <p:to>
                                        <p:strVal val="visible"/>
                                      </p:to>
                                    </p:set>
                                    <p:animEffect transition="in" filter="fade">
                                      <p:cBhvr>
                                        <p:cTn id="18" dur="1000"/>
                                        <p:tgtEl>
                                          <p:spTgt spid="4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436"/>
                                        </p:tgtEl>
                                      </p:cBhvr>
                                    </p:animEffect>
                                    <p:set>
                                      <p:cBhvr>
                                        <p:cTn id="23" dur="1" fill="hold">
                                          <p:stCondLst>
                                            <p:cond delay="1000"/>
                                          </p:stCondLst>
                                        </p:cTn>
                                        <p:tgtEl>
                                          <p:spTgt spid="436"/>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37"/>
                                        </p:tgtEl>
                                        <p:attrNameLst>
                                          <p:attrName>style.visibility</p:attrName>
                                        </p:attrNameLst>
                                      </p:cBhvr>
                                      <p:to>
                                        <p:strVal val="visible"/>
                                      </p:to>
                                    </p:set>
                                    <p:animEffect transition="in" filter="fade">
                                      <p:cBhvr>
                                        <p:cTn id="26" dur="10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p43"/>
          <p:cNvPicPr preferRelativeResize="0"/>
          <p:nvPr/>
        </p:nvPicPr>
        <p:blipFill>
          <a:blip r:embed="rId3">
            <a:alphaModFix/>
          </a:blip>
          <a:stretch>
            <a:fillRect/>
          </a:stretch>
        </p:blipFill>
        <p:spPr>
          <a:xfrm>
            <a:off x="517750" y="2394275"/>
            <a:ext cx="8296776" cy="1690550"/>
          </a:xfrm>
          <a:prstGeom prst="rect">
            <a:avLst/>
          </a:prstGeom>
          <a:noFill/>
          <a:ln>
            <a:noFill/>
          </a:ln>
        </p:spPr>
      </p:pic>
      <p:sp>
        <p:nvSpPr>
          <p:cNvPr id="445" name="Google Shape;445;p43"/>
          <p:cNvSpPr/>
          <p:nvPr/>
        </p:nvSpPr>
        <p:spPr>
          <a:xfrm>
            <a:off x="5177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Courier New"/>
                <a:ea typeface="Courier New"/>
                <a:cs typeface="Courier New"/>
                <a:sym typeface="Courier New"/>
              </a:rPr>
              <a:t>Rules sequence of</a:t>
            </a:r>
            <a:endParaRPr sz="1600">
              <a:latin typeface="Courier New"/>
              <a:ea typeface="Courier New"/>
              <a:cs typeface="Courier New"/>
              <a:sym typeface="Courier New"/>
            </a:endParaRPr>
          </a:p>
          <a:p>
            <a:pPr marL="0" lvl="0" indent="0" algn="ctr" rtl="0">
              <a:spcBef>
                <a:spcPts val="0"/>
              </a:spcBef>
              <a:spcAft>
                <a:spcPts val="0"/>
              </a:spcAft>
              <a:buNone/>
            </a:pPr>
            <a:r>
              <a:rPr lang="en" sz="1600">
                <a:latin typeface="Courier New"/>
                <a:ea typeface="Courier New"/>
                <a:cs typeface="Courier New"/>
                <a:sym typeface="Courier New"/>
              </a:rPr>
              <a:t>Syntax Tree before edit</a:t>
            </a:r>
            <a:endParaRPr sz="1600">
              <a:latin typeface="Courier New"/>
              <a:ea typeface="Courier New"/>
              <a:cs typeface="Courier New"/>
              <a:sym typeface="Courier New"/>
            </a:endParaRPr>
          </a:p>
        </p:txBody>
      </p:sp>
      <p:sp>
        <p:nvSpPr>
          <p:cNvPr id="446" name="Google Shape;446;p43"/>
          <p:cNvSpPr/>
          <p:nvPr/>
        </p:nvSpPr>
        <p:spPr>
          <a:xfrm>
            <a:off x="52421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Courier New"/>
                <a:ea typeface="Courier New"/>
                <a:cs typeface="Courier New"/>
                <a:sym typeface="Courier New"/>
              </a:rPr>
              <a:t>Rules sequence of</a:t>
            </a:r>
            <a:endParaRPr sz="1600">
              <a:latin typeface="Courier New"/>
              <a:ea typeface="Courier New"/>
              <a:cs typeface="Courier New"/>
              <a:sym typeface="Courier New"/>
            </a:endParaRPr>
          </a:p>
          <a:p>
            <a:pPr marL="0" lvl="0" indent="0" algn="ctr" rtl="0">
              <a:spcBef>
                <a:spcPts val="0"/>
              </a:spcBef>
              <a:spcAft>
                <a:spcPts val="0"/>
              </a:spcAft>
              <a:buNone/>
            </a:pPr>
            <a:r>
              <a:rPr lang="en" sz="1600">
                <a:latin typeface="Courier New"/>
                <a:ea typeface="Courier New"/>
                <a:cs typeface="Courier New"/>
                <a:sym typeface="Courier New"/>
              </a:rPr>
              <a:t>Syntax Tree after edit</a:t>
            </a:r>
            <a:endParaRPr sz="1600">
              <a:latin typeface="Courier New"/>
              <a:ea typeface="Courier New"/>
              <a:cs typeface="Courier New"/>
              <a:sym typeface="Courier New"/>
            </a:endParaRPr>
          </a:p>
        </p:txBody>
      </p:sp>
      <p:sp>
        <p:nvSpPr>
          <p:cNvPr id="447" name="Google Shape;44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448" name="Google Shape;448;p43"/>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latin typeface="Georgia"/>
                <a:ea typeface="Georgia"/>
                <a:cs typeface="Georgia"/>
                <a:sym typeface="Georgia"/>
              </a:rPr>
              <a:t>CODIT: Code Editing With Tree Based Neural Models</a:t>
            </a:r>
            <a:endParaRPr sz="2750">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p44"/>
          <p:cNvPicPr preferRelativeResize="0"/>
          <p:nvPr/>
        </p:nvPicPr>
        <p:blipFill>
          <a:blip r:embed="rId3">
            <a:alphaModFix/>
          </a:blip>
          <a:stretch>
            <a:fillRect/>
          </a:stretch>
        </p:blipFill>
        <p:spPr>
          <a:xfrm>
            <a:off x="517750" y="1243867"/>
            <a:ext cx="8216100" cy="3414996"/>
          </a:xfrm>
          <a:prstGeom prst="rect">
            <a:avLst/>
          </a:prstGeom>
          <a:noFill/>
          <a:ln>
            <a:noFill/>
          </a:ln>
        </p:spPr>
      </p:pic>
      <p:pic>
        <p:nvPicPr>
          <p:cNvPr id="454" name="Google Shape;454;p44"/>
          <p:cNvPicPr preferRelativeResize="0"/>
          <p:nvPr/>
        </p:nvPicPr>
        <p:blipFill>
          <a:blip r:embed="rId4">
            <a:alphaModFix/>
          </a:blip>
          <a:stretch>
            <a:fillRect/>
          </a:stretch>
        </p:blipFill>
        <p:spPr>
          <a:xfrm>
            <a:off x="517750" y="1243200"/>
            <a:ext cx="8216058" cy="3414991"/>
          </a:xfrm>
          <a:prstGeom prst="rect">
            <a:avLst/>
          </a:prstGeom>
          <a:noFill/>
          <a:ln>
            <a:noFill/>
          </a:ln>
        </p:spPr>
      </p:pic>
      <p:pic>
        <p:nvPicPr>
          <p:cNvPr id="455" name="Google Shape;455;p44"/>
          <p:cNvPicPr preferRelativeResize="0"/>
          <p:nvPr/>
        </p:nvPicPr>
        <p:blipFill>
          <a:blip r:embed="rId5">
            <a:alphaModFix/>
          </a:blip>
          <a:stretch>
            <a:fillRect/>
          </a:stretch>
        </p:blipFill>
        <p:spPr>
          <a:xfrm>
            <a:off x="517750" y="1243206"/>
            <a:ext cx="8216049" cy="3414987"/>
          </a:xfrm>
          <a:prstGeom prst="rect">
            <a:avLst/>
          </a:prstGeom>
          <a:noFill/>
          <a:ln>
            <a:noFill/>
          </a:ln>
        </p:spPr>
      </p:pic>
      <p:pic>
        <p:nvPicPr>
          <p:cNvPr id="456" name="Google Shape;456;p44"/>
          <p:cNvPicPr preferRelativeResize="0"/>
          <p:nvPr/>
        </p:nvPicPr>
        <p:blipFill>
          <a:blip r:embed="rId6">
            <a:alphaModFix/>
          </a:blip>
          <a:stretch>
            <a:fillRect/>
          </a:stretch>
        </p:blipFill>
        <p:spPr>
          <a:xfrm>
            <a:off x="524308" y="1244808"/>
            <a:ext cx="8200388" cy="3414992"/>
          </a:xfrm>
          <a:prstGeom prst="rect">
            <a:avLst/>
          </a:prstGeom>
          <a:noFill/>
          <a:ln>
            <a:noFill/>
          </a:ln>
        </p:spPr>
      </p:pic>
      <p:pic>
        <p:nvPicPr>
          <p:cNvPr id="457" name="Google Shape;457;p44"/>
          <p:cNvPicPr preferRelativeResize="0"/>
          <p:nvPr/>
        </p:nvPicPr>
        <p:blipFill>
          <a:blip r:embed="rId7">
            <a:alphaModFix/>
          </a:blip>
          <a:stretch>
            <a:fillRect/>
          </a:stretch>
        </p:blipFill>
        <p:spPr>
          <a:xfrm>
            <a:off x="517750" y="1243200"/>
            <a:ext cx="8216061" cy="3414991"/>
          </a:xfrm>
          <a:prstGeom prst="rect">
            <a:avLst/>
          </a:prstGeom>
          <a:noFill/>
          <a:ln>
            <a:noFill/>
          </a:ln>
        </p:spPr>
      </p:pic>
      <p:sp>
        <p:nvSpPr>
          <p:cNvPr id="458" name="Google Shape;458;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
        <p:nvSpPr>
          <p:cNvPr id="459" name="Google Shape;459;p44"/>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latin typeface="Georgia"/>
                <a:ea typeface="Georgia"/>
                <a:cs typeface="Georgia"/>
                <a:sym typeface="Georgia"/>
              </a:rPr>
              <a:t>CODIT: Code Editing With Tree Based Neural Models</a:t>
            </a:r>
            <a:endParaRPr sz="275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53"/>
                                        </p:tgtEl>
                                      </p:cBhvr>
                                    </p:animEffect>
                                    <p:set>
                                      <p:cBhvr>
                                        <p:cTn id="7" dur="1" fill="hold">
                                          <p:stCondLst>
                                            <p:cond delay="1000"/>
                                          </p:stCondLst>
                                        </p:cTn>
                                        <p:tgtEl>
                                          <p:spTgt spid="45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54"/>
                                        </p:tgtEl>
                                        <p:attrNameLst>
                                          <p:attrName>style.visibility</p:attrName>
                                        </p:attrNameLst>
                                      </p:cBhvr>
                                      <p:to>
                                        <p:strVal val="visible"/>
                                      </p:to>
                                    </p:set>
                                    <p:animEffect transition="in" filter="fade">
                                      <p:cBhvr>
                                        <p:cTn id="10" dur="1000"/>
                                        <p:tgtEl>
                                          <p:spTgt spid="4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454"/>
                                        </p:tgtEl>
                                      </p:cBhvr>
                                    </p:animEffect>
                                    <p:set>
                                      <p:cBhvr>
                                        <p:cTn id="15" dur="1" fill="hold">
                                          <p:stCondLst>
                                            <p:cond delay="1000"/>
                                          </p:stCondLst>
                                        </p:cTn>
                                        <p:tgtEl>
                                          <p:spTgt spid="45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55"/>
                                        </p:tgtEl>
                                        <p:attrNameLst>
                                          <p:attrName>style.visibility</p:attrName>
                                        </p:attrNameLst>
                                      </p:cBhvr>
                                      <p:to>
                                        <p:strVal val="visible"/>
                                      </p:to>
                                    </p:set>
                                    <p:animEffect transition="in" filter="fade">
                                      <p:cBhvr>
                                        <p:cTn id="18" dur="1000"/>
                                        <p:tgtEl>
                                          <p:spTgt spid="45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455"/>
                                        </p:tgtEl>
                                      </p:cBhvr>
                                    </p:animEffect>
                                    <p:set>
                                      <p:cBhvr>
                                        <p:cTn id="23" dur="1" fill="hold">
                                          <p:stCondLst>
                                            <p:cond delay="1000"/>
                                          </p:stCondLst>
                                        </p:cTn>
                                        <p:tgtEl>
                                          <p:spTgt spid="45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56"/>
                                        </p:tgtEl>
                                        <p:attrNameLst>
                                          <p:attrName>style.visibility</p:attrName>
                                        </p:attrNameLst>
                                      </p:cBhvr>
                                      <p:to>
                                        <p:strVal val="visible"/>
                                      </p:to>
                                    </p:set>
                                    <p:animEffect transition="in" filter="fade">
                                      <p:cBhvr>
                                        <p:cTn id="26" dur="1000"/>
                                        <p:tgtEl>
                                          <p:spTgt spid="45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456"/>
                                        </p:tgtEl>
                                      </p:cBhvr>
                                    </p:animEffect>
                                    <p:set>
                                      <p:cBhvr>
                                        <p:cTn id="31" dur="1" fill="hold">
                                          <p:stCondLst>
                                            <p:cond delay="1000"/>
                                          </p:stCondLst>
                                        </p:cTn>
                                        <p:tgtEl>
                                          <p:spTgt spid="456"/>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457"/>
                                        </p:tgtEl>
                                        <p:attrNameLst>
                                          <p:attrName>style.visibility</p:attrName>
                                        </p:attrNameLst>
                                      </p:cBhvr>
                                      <p:to>
                                        <p:strVal val="visible"/>
                                      </p:to>
                                    </p:set>
                                    <p:animEffect transition="in" filter="fade">
                                      <p:cBhvr>
                                        <p:cTn id="34"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45"/>
          <p:cNvPicPr preferRelativeResize="0"/>
          <p:nvPr/>
        </p:nvPicPr>
        <p:blipFill>
          <a:blip r:embed="rId3">
            <a:alphaModFix/>
          </a:blip>
          <a:stretch>
            <a:fillRect/>
          </a:stretch>
        </p:blipFill>
        <p:spPr>
          <a:xfrm>
            <a:off x="624125" y="2630075"/>
            <a:ext cx="7780252" cy="2181600"/>
          </a:xfrm>
          <a:prstGeom prst="rect">
            <a:avLst/>
          </a:prstGeom>
          <a:noFill/>
          <a:ln>
            <a:noFill/>
          </a:ln>
        </p:spPr>
      </p:pic>
      <p:pic>
        <p:nvPicPr>
          <p:cNvPr id="465" name="Google Shape;465;p45"/>
          <p:cNvPicPr preferRelativeResize="0"/>
          <p:nvPr/>
        </p:nvPicPr>
        <p:blipFill>
          <a:blip r:embed="rId4">
            <a:alphaModFix/>
          </a:blip>
          <a:stretch>
            <a:fillRect/>
          </a:stretch>
        </p:blipFill>
        <p:spPr>
          <a:xfrm>
            <a:off x="1439350" y="1155225"/>
            <a:ext cx="6983251" cy="1422900"/>
          </a:xfrm>
          <a:prstGeom prst="rect">
            <a:avLst/>
          </a:prstGeom>
          <a:noFill/>
          <a:ln>
            <a:noFill/>
          </a:ln>
        </p:spPr>
      </p:pic>
      <p:sp>
        <p:nvSpPr>
          <p:cNvPr id="466" name="Google Shape;466;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
        <p:nvSpPr>
          <p:cNvPr id="467" name="Google Shape;467;p45"/>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latin typeface="Georgia"/>
                <a:ea typeface="Georgia"/>
                <a:cs typeface="Georgia"/>
                <a:sym typeface="Georgia"/>
              </a:rPr>
              <a:t>CODIT: Code Editing With Tree Based Neural Models</a:t>
            </a:r>
            <a:endParaRPr sz="275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pic>
        <p:nvPicPr>
          <p:cNvPr id="473" name="Google Shape;473;p46"/>
          <p:cNvPicPr preferRelativeResize="0"/>
          <p:nvPr/>
        </p:nvPicPr>
        <p:blipFill>
          <a:blip r:embed="rId3">
            <a:alphaModFix/>
          </a:blip>
          <a:stretch>
            <a:fillRect/>
          </a:stretch>
        </p:blipFill>
        <p:spPr>
          <a:xfrm>
            <a:off x="681875" y="1088650"/>
            <a:ext cx="7780252" cy="2181600"/>
          </a:xfrm>
          <a:prstGeom prst="rect">
            <a:avLst/>
          </a:prstGeom>
          <a:noFill/>
          <a:ln>
            <a:noFill/>
          </a:ln>
        </p:spPr>
      </p:pic>
      <p:pic>
        <p:nvPicPr>
          <p:cNvPr id="474" name="Google Shape;474;p46"/>
          <p:cNvPicPr preferRelativeResize="0"/>
          <p:nvPr/>
        </p:nvPicPr>
        <p:blipFill>
          <a:blip r:embed="rId4">
            <a:alphaModFix/>
          </a:blip>
          <a:stretch>
            <a:fillRect/>
          </a:stretch>
        </p:blipFill>
        <p:spPr>
          <a:xfrm>
            <a:off x="152400" y="3516650"/>
            <a:ext cx="8839200" cy="343215"/>
          </a:xfrm>
          <a:prstGeom prst="rect">
            <a:avLst/>
          </a:prstGeom>
          <a:noFill/>
          <a:ln>
            <a:noFill/>
          </a:ln>
        </p:spPr>
      </p:pic>
      <p:sp>
        <p:nvSpPr>
          <p:cNvPr id="475" name="Google Shape;475;p46"/>
          <p:cNvSpPr/>
          <p:nvPr/>
        </p:nvSpPr>
        <p:spPr>
          <a:xfrm>
            <a:off x="2924050" y="4106275"/>
            <a:ext cx="4232100" cy="616200"/>
          </a:xfrm>
          <a:prstGeom prst="cloudCallout">
            <a:avLst>
              <a:gd name="adj1" fmla="val 19484"/>
              <a:gd name="adj2" fmla="val -91318"/>
            </a:avLst>
          </a:prstGeom>
          <a:solidFill>
            <a:srgbClr val="0944A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lt1"/>
                </a:solidFill>
                <a:latin typeface="Georgia"/>
                <a:ea typeface="Georgia"/>
                <a:cs typeface="Georgia"/>
                <a:sym typeface="Georgia"/>
              </a:rPr>
              <a:t>Still not a complete code.</a:t>
            </a:r>
            <a:endParaRPr sz="1800">
              <a:solidFill>
                <a:schemeClr val="lt1"/>
              </a:solidFill>
              <a:latin typeface="Georgia"/>
              <a:ea typeface="Georgia"/>
              <a:cs typeface="Georgia"/>
              <a:sym typeface="Georgia"/>
            </a:endParaRPr>
          </a:p>
        </p:txBody>
      </p:sp>
      <p:sp>
        <p:nvSpPr>
          <p:cNvPr id="476" name="Google Shape;476;p46"/>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latin typeface="Georgia"/>
                <a:ea typeface="Georgia"/>
                <a:cs typeface="Georgia"/>
                <a:sym typeface="Georgia"/>
              </a:rPr>
              <a:t>CODIT: Code Editing With Tree Based Neural Models</a:t>
            </a:r>
            <a:endParaRPr sz="275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1000"/>
                                        <p:tgtEl>
                                          <p:spTgt spid="4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5"/>
                                        </p:tgtEl>
                                        <p:attrNameLst>
                                          <p:attrName>style.visibility</p:attrName>
                                        </p:attrNameLst>
                                      </p:cBhvr>
                                      <p:to>
                                        <p:strVal val="visible"/>
                                      </p:to>
                                    </p:set>
                                    <p:animEffect transition="in" filter="fade">
                                      <p:cBhvr>
                                        <p:cTn id="12" dur="10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480"/>
        <p:cNvGrpSpPr/>
        <p:nvPr/>
      </p:nvGrpSpPr>
      <p:grpSpPr>
        <a:xfrm>
          <a:off x="0" y="0"/>
          <a:ext cx="0" cy="0"/>
          <a:chOff x="0" y="0"/>
          <a:chExt cx="0" cy="0"/>
        </a:xfrm>
      </p:grpSpPr>
      <p:sp>
        <p:nvSpPr>
          <p:cNvPr id="481" name="Google Shape;481;p47"/>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CODIT Step 2</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Token Generation</a:t>
            </a:r>
            <a:endParaRPr sz="5000" b="1">
              <a:solidFill>
                <a:srgbClr val="000000"/>
              </a:solidFill>
              <a:latin typeface="Georgia"/>
              <a:ea typeface="Georgia"/>
              <a:cs typeface="Georgia"/>
              <a:sym typeface="Georgia"/>
            </a:endParaRPr>
          </a:p>
        </p:txBody>
      </p:sp>
      <p:sp>
        <p:nvSpPr>
          <p:cNvPr id="482" name="Google Shape;48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grpSp>
        <p:nvGrpSpPr>
          <p:cNvPr id="488" name="Google Shape;488;p48"/>
          <p:cNvGrpSpPr/>
          <p:nvPr/>
        </p:nvGrpSpPr>
        <p:grpSpPr>
          <a:xfrm>
            <a:off x="2646913" y="1017736"/>
            <a:ext cx="3741305" cy="1284838"/>
            <a:chOff x="2333038" y="749150"/>
            <a:chExt cx="4477923" cy="1666025"/>
          </a:xfrm>
        </p:grpSpPr>
        <p:pic>
          <p:nvPicPr>
            <p:cNvPr id="489" name="Google Shape;489;p48"/>
            <p:cNvPicPr preferRelativeResize="0"/>
            <p:nvPr/>
          </p:nvPicPr>
          <p:blipFill rotWithShape="1">
            <a:blip r:embed="rId3">
              <a:alphaModFix/>
            </a:blip>
            <a:srcRect l="61443"/>
            <a:stretch/>
          </p:blipFill>
          <p:spPr>
            <a:xfrm>
              <a:off x="2333038" y="749150"/>
              <a:ext cx="4477923" cy="450975"/>
            </a:xfrm>
            <a:prstGeom prst="rect">
              <a:avLst/>
            </a:prstGeom>
            <a:noFill/>
            <a:ln>
              <a:noFill/>
            </a:ln>
          </p:spPr>
        </p:pic>
        <p:pic>
          <p:nvPicPr>
            <p:cNvPr id="490" name="Google Shape;490;p48"/>
            <p:cNvPicPr preferRelativeResize="0"/>
            <p:nvPr/>
          </p:nvPicPr>
          <p:blipFill>
            <a:blip r:embed="rId4">
              <a:alphaModFix/>
            </a:blip>
            <a:stretch>
              <a:fillRect/>
            </a:stretch>
          </p:blipFill>
          <p:spPr>
            <a:xfrm>
              <a:off x="2384851" y="1263625"/>
              <a:ext cx="4426099" cy="1151550"/>
            </a:xfrm>
            <a:prstGeom prst="rect">
              <a:avLst/>
            </a:prstGeom>
            <a:noFill/>
            <a:ln>
              <a:noFill/>
            </a:ln>
          </p:spPr>
        </p:pic>
      </p:grpSp>
      <p:pic>
        <p:nvPicPr>
          <p:cNvPr id="491" name="Google Shape;491;p48"/>
          <p:cNvPicPr preferRelativeResize="0"/>
          <p:nvPr/>
        </p:nvPicPr>
        <p:blipFill rotWithShape="1">
          <a:blip r:embed="rId5">
            <a:alphaModFix/>
          </a:blip>
          <a:srcRect r="47807"/>
          <a:stretch/>
        </p:blipFill>
        <p:spPr>
          <a:xfrm>
            <a:off x="610750" y="2563523"/>
            <a:ext cx="6166188" cy="831342"/>
          </a:xfrm>
          <a:prstGeom prst="rect">
            <a:avLst/>
          </a:prstGeom>
          <a:noFill/>
          <a:ln>
            <a:noFill/>
          </a:ln>
        </p:spPr>
      </p:pic>
      <p:sp>
        <p:nvSpPr>
          <p:cNvPr id="492" name="Google Shape;492;p48"/>
          <p:cNvSpPr txBox="1"/>
          <p:nvPr/>
        </p:nvSpPr>
        <p:spPr>
          <a:xfrm>
            <a:off x="1207153" y="3802076"/>
            <a:ext cx="23679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latin typeface="Courier New"/>
                <a:ea typeface="Courier New"/>
                <a:cs typeface="Courier New"/>
                <a:sym typeface="Courier New"/>
              </a:rPr>
              <a:t>Token Translation</a:t>
            </a:r>
            <a:endParaRPr sz="1700">
              <a:latin typeface="Courier New"/>
              <a:ea typeface="Courier New"/>
              <a:cs typeface="Courier New"/>
              <a:sym typeface="Courier New"/>
            </a:endParaRPr>
          </a:p>
        </p:txBody>
      </p:sp>
      <p:pic>
        <p:nvPicPr>
          <p:cNvPr id="493" name="Google Shape;493;p48"/>
          <p:cNvPicPr preferRelativeResize="0"/>
          <p:nvPr/>
        </p:nvPicPr>
        <p:blipFill rotWithShape="1">
          <a:blip r:embed="rId5">
            <a:alphaModFix/>
          </a:blip>
          <a:srcRect l="59618"/>
          <a:stretch/>
        </p:blipFill>
        <p:spPr>
          <a:xfrm>
            <a:off x="3962862" y="3764178"/>
            <a:ext cx="4770790" cy="831342"/>
          </a:xfrm>
          <a:prstGeom prst="rect">
            <a:avLst/>
          </a:prstGeom>
          <a:noFill/>
          <a:ln>
            <a:noFill/>
          </a:ln>
        </p:spPr>
      </p:pic>
      <p:sp>
        <p:nvSpPr>
          <p:cNvPr id="494" name="Google Shape;494;p48"/>
          <p:cNvSpPr/>
          <p:nvPr/>
        </p:nvSpPr>
        <p:spPr>
          <a:xfrm rot="10800000" flipH="1">
            <a:off x="3646884" y="3582884"/>
            <a:ext cx="315900" cy="402300"/>
          </a:xfrm>
          <a:prstGeom prst="bentArrow">
            <a:avLst>
              <a:gd name="adj1" fmla="val 25000"/>
              <a:gd name="adj2" fmla="val 25000"/>
              <a:gd name="adj3" fmla="val 25000"/>
              <a:gd name="adj4" fmla="val 4375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6021721" y="3631497"/>
            <a:ext cx="630300" cy="1167600"/>
          </a:xfrm>
          <a:prstGeom prst="roundRect">
            <a:avLst>
              <a:gd name="adj" fmla="val 16667"/>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6843264" y="2527137"/>
            <a:ext cx="1707000" cy="978000"/>
          </a:xfrm>
          <a:prstGeom prst="cloudCallout">
            <a:avLst>
              <a:gd name="adj1" fmla="val -71963"/>
              <a:gd name="adj2" fmla="val 629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Restricted By Grammar</a:t>
            </a:r>
            <a:endParaRPr sz="1600">
              <a:latin typeface="Georgia"/>
              <a:ea typeface="Georgia"/>
              <a:cs typeface="Georgia"/>
              <a:sym typeface="Georgia"/>
            </a:endParaRPr>
          </a:p>
        </p:txBody>
      </p:sp>
      <p:sp>
        <p:nvSpPr>
          <p:cNvPr id="497" name="Google Shape;497;p4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Clr>
                <a:schemeClr val="dk1"/>
              </a:buClr>
              <a:buSzPts val="1100"/>
              <a:buFont typeface="Arial"/>
              <a:buNone/>
            </a:pPr>
            <a:r>
              <a:rPr lang="en" sz="2500">
                <a:latin typeface="Georgia"/>
                <a:ea typeface="Georgia"/>
                <a:cs typeface="Georgia"/>
                <a:sym typeface="Georgia"/>
              </a:rPr>
              <a:t>CODIT: Code Editing With Tree Based Neural Models</a:t>
            </a:r>
            <a:endParaRPr sz="275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par>
                                <p:cTn id="8" presetID="10" presetClass="entr" presetSubtype="0" fill="hold" nodeType="withEffect">
                                  <p:stCondLst>
                                    <p:cond delay="0"/>
                                  </p:stCondLst>
                                  <p:childTnLst>
                                    <p:set>
                                      <p:cBhvr>
                                        <p:cTn id="9" dur="1" fill="hold">
                                          <p:stCondLst>
                                            <p:cond delay="0"/>
                                          </p:stCondLst>
                                        </p:cTn>
                                        <p:tgtEl>
                                          <p:spTgt spid="492"/>
                                        </p:tgtEl>
                                        <p:attrNameLst>
                                          <p:attrName>style.visibility</p:attrName>
                                        </p:attrNameLst>
                                      </p:cBhvr>
                                      <p:to>
                                        <p:strVal val="visible"/>
                                      </p:to>
                                    </p:set>
                                    <p:animEffect transition="in" filter="fade">
                                      <p:cBhvr>
                                        <p:cTn id="10" dur="1000"/>
                                        <p:tgtEl>
                                          <p:spTgt spid="492"/>
                                        </p:tgtEl>
                                      </p:cBhvr>
                                    </p:animEffect>
                                  </p:childTnLst>
                                </p:cTn>
                              </p:par>
                              <p:par>
                                <p:cTn id="11" presetID="10" presetClass="entr" presetSubtype="0" fill="hold" nodeType="withEffect">
                                  <p:stCondLst>
                                    <p:cond delay="0"/>
                                  </p:stCondLst>
                                  <p:childTnLst>
                                    <p:set>
                                      <p:cBhvr>
                                        <p:cTn id="12" dur="1" fill="hold">
                                          <p:stCondLst>
                                            <p:cond delay="0"/>
                                          </p:stCondLst>
                                        </p:cTn>
                                        <p:tgtEl>
                                          <p:spTgt spid="494"/>
                                        </p:tgtEl>
                                        <p:attrNameLst>
                                          <p:attrName>style.visibility</p:attrName>
                                        </p:attrNameLst>
                                      </p:cBhvr>
                                      <p:to>
                                        <p:strVal val="visible"/>
                                      </p:to>
                                    </p:set>
                                    <p:animEffect transition="in" filter="fade">
                                      <p:cBhvr>
                                        <p:cTn id="13" dur="1000"/>
                                        <p:tgtEl>
                                          <p:spTgt spid="494"/>
                                        </p:tgtEl>
                                      </p:cBhvr>
                                    </p:animEffect>
                                  </p:childTnLst>
                                </p:cTn>
                              </p:par>
                              <p:par>
                                <p:cTn id="14" presetID="10" presetClass="entr" presetSubtype="0" fill="hold" nodeType="withEffect">
                                  <p:stCondLst>
                                    <p:cond delay="0"/>
                                  </p:stCondLst>
                                  <p:childTnLst>
                                    <p:set>
                                      <p:cBhvr>
                                        <p:cTn id="15" dur="1" fill="hold">
                                          <p:stCondLst>
                                            <p:cond delay="0"/>
                                          </p:stCondLst>
                                        </p:cTn>
                                        <p:tgtEl>
                                          <p:spTgt spid="493"/>
                                        </p:tgtEl>
                                        <p:attrNameLst>
                                          <p:attrName>style.visibility</p:attrName>
                                        </p:attrNameLst>
                                      </p:cBhvr>
                                      <p:to>
                                        <p:strVal val="visible"/>
                                      </p:to>
                                    </p:set>
                                    <p:animEffect transition="in" filter="fade">
                                      <p:cBhvr>
                                        <p:cTn id="16" dur="1000"/>
                                        <p:tgtEl>
                                          <p:spTgt spid="49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95"/>
                                        </p:tgtEl>
                                        <p:attrNameLst>
                                          <p:attrName>style.visibility</p:attrName>
                                        </p:attrNameLst>
                                      </p:cBhvr>
                                      <p:to>
                                        <p:strVal val="visible"/>
                                      </p:to>
                                    </p:set>
                                    <p:animEffect transition="in" filter="fade">
                                      <p:cBhvr>
                                        <p:cTn id="21" dur="1000"/>
                                        <p:tgtEl>
                                          <p:spTgt spid="49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96"/>
                                        </p:tgtEl>
                                        <p:attrNameLst>
                                          <p:attrName>style.visibility</p:attrName>
                                        </p:attrNameLst>
                                      </p:cBhvr>
                                      <p:to>
                                        <p:strVal val="visible"/>
                                      </p:to>
                                    </p:set>
                                    <p:animEffect transition="in" filter="fade">
                                      <p:cBhvr>
                                        <p:cTn id="26" dur="10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49"/>
          <p:cNvPicPr preferRelativeResize="0"/>
          <p:nvPr/>
        </p:nvPicPr>
        <p:blipFill rotWithShape="1">
          <a:blip r:embed="rId3">
            <a:alphaModFix/>
          </a:blip>
          <a:srcRect l="58590"/>
          <a:stretch/>
        </p:blipFill>
        <p:spPr>
          <a:xfrm>
            <a:off x="1752095" y="1270087"/>
            <a:ext cx="5785612" cy="937871"/>
          </a:xfrm>
          <a:prstGeom prst="rect">
            <a:avLst/>
          </a:prstGeom>
          <a:noFill/>
          <a:ln>
            <a:noFill/>
          </a:ln>
        </p:spPr>
      </p:pic>
      <p:sp>
        <p:nvSpPr>
          <p:cNvPr id="503" name="Google Shape;503;p49"/>
          <p:cNvSpPr/>
          <p:nvPr/>
        </p:nvSpPr>
        <p:spPr>
          <a:xfrm>
            <a:off x="3342511" y="1220500"/>
            <a:ext cx="842100" cy="1036200"/>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4" name="Google Shape;504;p49"/>
          <p:cNvPicPr preferRelativeResize="0"/>
          <p:nvPr/>
        </p:nvPicPr>
        <p:blipFill>
          <a:blip r:embed="rId4">
            <a:alphaModFix/>
          </a:blip>
          <a:stretch>
            <a:fillRect/>
          </a:stretch>
        </p:blipFill>
        <p:spPr>
          <a:xfrm>
            <a:off x="800863" y="2320900"/>
            <a:ext cx="4126160" cy="1731918"/>
          </a:xfrm>
          <a:prstGeom prst="rect">
            <a:avLst/>
          </a:prstGeom>
          <a:noFill/>
          <a:ln>
            <a:noFill/>
          </a:ln>
        </p:spPr>
      </p:pic>
      <p:sp>
        <p:nvSpPr>
          <p:cNvPr id="505" name="Google Shape;505;p49"/>
          <p:cNvSpPr/>
          <p:nvPr/>
        </p:nvSpPr>
        <p:spPr>
          <a:xfrm>
            <a:off x="1090570" y="3648113"/>
            <a:ext cx="3094200" cy="1815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1172490" y="3995238"/>
            <a:ext cx="1398000" cy="388800"/>
          </a:xfrm>
          <a:prstGeom prst="wedgeRoundRectCallout">
            <a:avLst>
              <a:gd name="adj1" fmla="val -54291"/>
              <a:gd name="adj2" fmla="val -87078"/>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Edit Location</a:t>
            </a:r>
            <a:endParaRPr>
              <a:latin typeface="Georgia"/>
              <a:ea typeface="Georgia"/>
              <a:cs typeface="Georgia"/>
              <a:sym typeface="Georgia"/>
            </a:endParaRPr>
          </a:p>
        </p:txBody>
      </p:sp>
      <p:sp>
        <p:nvSpPr>
          <p:cNvPr id="507" name="Google Shape;507;p49"/>
          <p:cNvSpPr/>
          <p:nvPr/>
        </p:nvSpPr>
        <p:spPr>
          <a:xfrm>
            <a:off x="5138839" y="2847295"/>
            <a:ext cx="3204300" cy="1205400"/>
          </a:xfrm>
          <a:prstGeom prst="roundRect">
            <a:avLst>
              <a:gd name="adj" fmla="val 730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urier New"/>
                <a:ea typeface="Courier New"/>
                <a:cs typeface="Courier New"/>
                <a:sym typeface="Courier New"/>
              </a:rPr>
              <a:t>Reachable Variables in Edit Location:</a:t>
            </a:r>
            <a:endParaRPr sz="1800">
              <a:latin typeface="Courier New"/>
              <a:ea typeface="Courier New"/>
              <a:cs typeface="Courier New"/>
              <a:sym typeface="Courier New"/>
            </a:endParaRPr>
          </a:p>
          <a:p>
            <a:pPr marL="0" lvl="0" indent="0" algn="l" rtl="0">
              <a:spcBef>
                <a:spcPts val="0"/>
              </a:spcBef>
              <a:spcAft>
                <a:spcPts val="0"/>
              </a:spcAft>
              <a:buNone/>
            </a:pPr>
            <a:endParaRPr sz="1800">
              <a:latin typeface="Courier New"/>
              <a:ea typeface="Courier New"/>
              <a:cs typeface="Courier New"/>
              <a:sym typeface="Courier New"/>
            </a:endParaRPr>
          </a:p>
          <a:p>
            <a:pPr marL="0" lvl="0" indent="0" algn="ctr" rtl="0">
              <a:spcBef>
                <a:spcPts val="0"/>
              </a:spcBef>
              <a:spcAft>
                <a:spcPts val="0"/>
              </a:spcAft>
              <a:buNone/>
            </a:pPr>
            <a:r>
              <a:rPr lang="en" sz="1800" b="1">
                <a:latin typeface="Courier New"/>
                <a:ea typeface="Courier New"/>
                <a:cs typeface="Courier New"/>
                <a:sym typeface="Courier New"/>
              </a:rPr>
              <a:t>{inst, object, tmp}</a:t>
            </a:r>
            <a:endParaRPr sz="1800" b="1">
              <a:latin typeface="Courier New"/>
              <a:ea typeface="Courier New"/>
              <a:cs typeface="Courier New"/>
              <a:sym typeface="Courier New"/>
            </a:endParaRPr>
          </a:p>
        </p:txBody>
      </p:sp>
      <p:sp>
        <p:nvSpPr>
          <p:cNvPr id="508" name="Google Shape;508;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
        <p:nvSpPr>
          <p:cNvPr id="509" name="Google Shape;509;p49"/>
          <p:cNvSpPr/>
          <p:nvPr/>
        </p:nvSpPr>
        <p:spPr>
          <a:xfrm>
            <a:off x="2397903" y="3103751"/>
            <a:ext cx="452100" cy="158400"/>
          </a:xfrm>
          <a:prstGeom prst="roundRect">
            <a:avLst>
              <a:gd name="adj" fmla="val 16667"/>
            </a:avLst>
          </a:prstGeom>
          <a:solidFill>
            <a:srgbClr val="E00B0B">
              <a:alpha val="167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9"/>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latin typeface="Georgia"/>
                <a:ea typeface="Georgia"/>
                <a:cs typeface="Georgia"/>
                <a:sym typeface="Georgia"/>
              </a:rPr>
              <a:t>CODIT: Code Editing With Tree Based Neural Models</a:t>
            </a:r>
            <a:endParaRPr sz="275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3"/>
                                        </p:tgtEl>
                                        <p:attrNameLst>
                                          <p:attrName>style.visibility</p:attrName>
                                        </p:attrNameLst>
                                      </p:cBhvr>
                                      <p:to>
                                        <p:strVal val="visible"/>
                                      </p:to>
                                    </p:set>
                                    <p:animEffect transition="in" filter="fade">
                                      <p:cBhvr>
                                        <p:cTn id="7" dur="1000"/>
                                        <p:tgtEl>
                                          <p:spTgt spid="5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4"/>
                                        </p:tgtEl>
                                        <p:attrNameLst>
                                          <p:attrName>style.visibility</p:attrName>
                                        </p:attrNameLst>
                                      </p:cBhvr>
                                      <p:to>
                                        <p:strVal val="visible"/>
                                      </p:to>
                                    </p:set>
                                    <p:animEffect transition="in" filter="fade">
                                      <p:cBhvr>
                                        <p:cTn id="12" dur="1000"/>
                                        <p:tgtEl>
                                          <p:spTgt spid="504"/>
                                        </p:tgtEl>
                                      </p:cBhvr>
                                    </p:animEffect>
                                  </p:childTnLst>
                                </p:cTn>
                              </p:par>
                              <p:par>
                                <p:cTn id="13" presetID="10" presetClass="entr" presetSubtype="0" fill="hold" nodeType="withEffect">
                                  <p:stCondLst>
                                    <p:cond delay="0"/>
                                  </p:stCondLst>
                                  <p:childTnLst>
                                    <p:set>
                                      <p:cBhvr>
                                        <p:cTn id="14" dur="1" fill="hold">
                                          <p:stCondLst>
                                            <p:cond delay="0"/>
                                          </p:stCondLst>
                                        </p:cTn>
                                        <p:tgtEl>
                                          <p:spTgt spid="505"/>
                                        </p:tgtEl>
                                        <p:attrNameLst>
                                          <p:attrName>style.visibility</p:attrName>
                                        </p:attrNameLst>
                                      </p:cBhvr>
                                      <p:to>
                                        <p:strVal val="visible"/>
                                      </p:to>
                                    </p:set>
                                    <p:animEffect transition="in" filter="fade">
                                      <p:cBhvr>
                                        <p:cTn id="15" dur="1000"/>
                                        <p:tgtEl>
                                          <p:spTgt spid="50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06"/>
                                        </p:tgtEl>
                                        <p:attrNameLst>
                                          <p:attrName>style.visibility</p:attrName>
                                        </p:attrNameLst>
                                      </p:cBhvr>
                                      <p:to>
                                        <p:strVal val="visible"/>
                                      </p:to>
                                    </p:set>
                                    <p:animEffect transition="in" filter="fade">
                                      <p:cBhvr>
                                        <p:cTn id="20" dur="1000"/>
                                        <p:tgtEl>
                                          <p:spTgt spid="50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07"/>
                                        </p:tgtEl>
                                        <p:attrNameLst>
                                          <p:attrName>style.visibility</p:attrName>
                                        </p:attrNameLst>
                                      </p:cBhvr>
                                      <p:to>
                                        <p:strVal val="visible"/>
                                      </p:to>
                                    </p:set>
                                    <p:animEffect transition="in" filter="fade">
                                      <p:cBhvr>
                                        <p:cTn id="25" dur="1000"/>
                                        <p:tgtEl>
                                          <p:spTgt spid="50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09"/>
                                        </p:tgtEl>
                                        <p:attrNameLst>
                                          <p:attrName>style.visibility</p:attrName>
                                        </p:attrNameLst>
                                      </p:cBhvr>
                                      <p:to>
                                        <p:strVal val="visible"/>
                                      </p:to>
                                    </p:set>
                                    <p:animEffect transition="in" filter="fade">
                                      <p:cBhvr>
                                        <p:cTn id="30" dur="1000"/>
                                        <p:tgtEl>
                                          <p:spTgt spid="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514"/>
        <p:cNvGrpSpPr/>
        <p:nvPr/>
      </p:nvGrpSpPr>
      <p:grpSpPr>
        <a:xfrm>
          <a:off x="0" y="0"/>
          <a:ext cx="0" cy="0"/>
          <a:chOff x="0" y="0"/>
          <a:chExt cx="0" cy="0"/>
        </a:xfrm>
      </p:grpSpPr>
      <p:sp>
        <p:nvSpPr>
          <p:cNvPr id="515" name="Google Shape;515;p50"/>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CODIT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516" name="Google Shape;51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51"/>
          <p:cNvSpPr txBox="1">
            <a:spLocks noGrp="1"/>
          </p:cNvSpPr>
          <p:nvPr>
            <p:ph type="title"/>
          </p:nvPr>
        </p:nvSpPr>
        <p:spPr>
          <a:xfrm>
            <a:off x="616500" y="8527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920">
                <a:latin typeface="Georgia"/>
                <a:ea typeface="Georgia"/>
                <a:cs typeface="Georgia"/>
                <a:sym typeface="Georgia"/>
              </a:rPr>
              <a:t>Study Subjects</a:t>
            </a:r>
            <a:endParaRPr sz="1920">
              <a:latin typeface="Georgia"/>
              <a:ea typeface="Georgia"/>
              <a:cs typeface="Georgia"/>
              <a:sym typeface="Georgia"/>
            </a:endParaRPr>
          </a:p>
        </p:txBody>
      </p:sp>
      <p:graphicFrame>
        <p:nvGraphicFramePr>
          <p:cNvPr id="522" name="Google Shape;522;p51"/>
          <p:cNvGraphicFramePr/>
          <p:nvPr/>
        </p:nvGraphicFramePr>
        <p:xfrm>
          <a:off x="780675" y="1741050"/>
          <a:ext cx="3000000" cy="3000000"/>
        </p:xfrm>
        <a:graphic>
          <a:graphicData uri="http://schemas.openxmlformats.org/drawingml/2006/table">
            <a:tbl>
              <a:tblPr>
                <a:noFill/>
                <a:tableStyleId>{68D9A7AF-C877-446F-A0D7-CA929747E00A}</a:tableStyleId>
              </a:tblPr>
              <a:tblGrid>
                <a:gridCol w="1579500">
                  <a:extLst>
                    <a:ext uri="{9D8B030D-6E8A-4147-A177-3AD203B41FA5}">
                      <a16:colId xmlns:a16="http://schemas.microsoft.com/office/drawing/2014/main" val="20000"/>
                    </a:ext>
                  </a:extLst>
                </a:gridCol>
                <a:gridCol w="1084775">
                  <a:extLst>
                    <a:ext uri="{9D8B030D-6E8A-4147-A177-3AD203B41FA5}">
                      <a16:colId xmlns:a16="http://schemas.microsoft.com/office/drawing/2014/main" val="20001"/>
                    </a:ext>
                  </a:extLst>
                </a:gridCol>
                <a:gridCol w="1127050">
                  <a:extLst>
                    <a:ext uri="{9D8B030D-6E8A-4147-A177-3AD203B41FA5}">
                      <a16:colId xmlns:a16="http://schemas.microsoft.com/office/drawing/2014/main" val="20002"/>
                    </a:ext>
                  </a:extLst>
                </a:gridCol>
                <a:gridCol w="1968975">
                  <a:extLst>
                    <a:ext uri="{9D8B030D-6E8A-4147-A177-3AD203B41FA5}">
                      <a16:colId xmlns:a16="http://schemas.microsoft.com/office/drawing/2014/main" val="20003"/>
                    </a:ext>
                  </a:extLst>
                </a:gridCol>
                <a:gridCol w="1822350">
                  <a:extLst>
                    <a:ext uri="{9D8B030D-6E8A-4147-A177-3AD203B41FA5}">
                      <a16:colId xmlns:a16="http://schemas.microsoft.com/office/drawing/2014/main" val="20004"/>
                    </a:ext>
                  </a:extLst>
                </a:gridCol>
              </a:tblGrid>
              <a:tr h="396200">
                <a:tc rowSpan="2">
                  <a:txBody>
                    <a:bodyPr/>
                    <a:lstStyle/>
                    <a:p>
                      <a:pPr marL="0" lvl="0" indent="0" algn="l" rtl="0">
                        <a:spcBef>
                          <a:spcPts val="0"/>
                        </a:spcBef>
                        <a:spcAft>
                          <a:spcPts val="0"/>
                        </a:spcAft>
                        <a:buNone/>
                      </a:pPr>
                      <a:r>
                        <a:rPr lang="en" b="1">
                          <a:latin typeface="Georgia"/>
                          <a:ea typeface="Georgia"/>
                          <a:cs typeface="Georgia"/>
                          <a:sym typeface="Georgia"/>
                        </a:rPr>
                        <a:t>Data Set</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Projects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Edit Examples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gridSpan="2">
                  <a:txBody>
                    <a:bodyPr/>
                    <a:lstStyle/>
                    <a:p>
                      <a:pPr marL="0" lvl="0" indent="0" algn="ctr" rtl="0">
                        <a:spcBef>
                          <a:spcPts val="0"/>
                        </a:spcBef>
                        <a:spcAft>
                          <a:spcPts val="0"/>
                        </a:spcAft>
                        <a:buNone/>
                      </a:pPr>
                      <a:r>
                        <a:rPr lang="en" b="1">
                          <a:latin typeface="Georgia"/>
                          <a:ea typeface="Georgia"/>
                          <a:cs typeface="Georgia"/>
                          <a:sym typeface="Georgia"/>
                        </a:rPr>
                        <a:t>Code Fragment Size</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hMerge="1">
                  <a:txBody>
                    <a:bodyPr/>
                    <a:lstStyle/>
                    <a:p>
                      <a:endParaRPr lang="en-US"/>
                    </a:p>
                  </a:txBody>
                  <a:tcPr/>
                </a:tc>
                <a:extLst>
                  <a:ext uri="{0D108BD9-81ED-4DB2-BD59-A6C34878D82A}">
                    <a16:rowId xmlns:a16="http://schemas.microsoft.com/office/drawing/2014/main" val="10000"/>
                  </a:ext>
                </a:extLst>
              </a:tr>
              <a:tr h="6095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Number of Tokens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b="1">
                          <a:latin typeface="Georgia"/>
                          <a:ea typeface="Georgia"/>
                          <a:cs typeface="Georgia"/>
                          <a:sym typeface="Georgia"/>
                        </a:rPr>
                        <a:t>Number of Nodes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1"/>
                  </a:ext>
                </a:extLst>
              </a:tr>
              <a:tr h="822925">
                <a:tc>
                  <a:txBody>
                    <a:bodyPr/>
                    <a:lstStyle/>
                    <a:p>
                      <a:pPr marL="0" lvl="0" indent="0" algn="l" rtl="0">
                        <a:spcBef>
                          <a:spcPts val="0"/>
                        </a:spcBef>
                        <a:spcAft>
                          <a:spcPts val="0"/>
                        </a:spcAft>
                        <a:buNone/>
                      </a:pPr>
                      <a:r>
                        <a:rPr lang="en">
                          <a:latin typeface="Georgia"/>
                          <a:ea typeface="Georgia"/>
                          <a:cs typeface="Georgia"/>
                          <a:sym typeface="Georgia"/>
                        </a:rPr>
                        <a:t>Generic Code Edit  from Github</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48</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32,473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Max - 38</a:t>
                      </a:r>
                      <a:endParaRPr>
                        <a:latin typeface="Georgia"/>
                        <a:ea typeface="Georgia"/>
                        <a:cs typeface="Georgia"/>
                        <a:sym typeface="Georgia"/>
                      </a:endParaRPr>
                    </a:p>
                    <a:p>
                      <a:pPr marL="0" lvl="0" indent="0" algn="ctr" rtl="0">
                        <a:spcBef>
                          <a:spcPts val="0"/>
                        </a:spcBef>
                        <a:spcAft>
                          <a:spcPts val="0"/>
                        </a:spcAft>
                        <a:buNone/>
                      </a:pPr>
                      <a:r>
                        <a:rPr lang="en">
                          <a:latin typeface="Georgia"/>
                          <a:ea typeface="Georgia"/>
                          <a:cs typeface="Georgia"/>
                          <a:sym typeface="Georgia"/>
                        </a:rPr>
                        <a:t>Avg  - 15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- 47</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- 20</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a:latin typeface="Georgia"/>
                          <a:ea typeface="Georgia"/>
                          <a:cs typeface="Georgia"/>
                          <a:sym typeface="Georgia"/>
                        </a:rPr>
                        <a:t>Pull Request Edits [Tufano </a:t>
                      </a:r>
                      <a:r>
                        <a:rPr lang="en" i="1">
                          <a:latin typeface="Georgia"/>
                          <a:ea typeface="Georgia"/>
                          <a:cs typeface="Georgia"/>
                          <a:sym typeface="Georgia"/>
                        </a:rPr>
                        <a:t>et. al.</a:t>
                      </a:r>
                      <a:r>
                        <a:rPr lang="en">
                          <a:latin typeface="Georgia"/>
                          <a:ea typeface="Georgia"/>
                          <a:cs typeface="Georgia"/>
                          <a:sym typeface="Georgia"/>
                        </a:rPr>
                        <a:t> 2019]</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5546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- 34</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- 17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- 47</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- 23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3"/>
                  </a:ext>
                </a:extLst>
              </a:tr>
            </a:tbl>
          </a:graphicData>
        </a:graphic>
      </p:graphicFrame>
      <p:sp>
        <p:nvSpPr>
          <p:cNvPr id="523" name="Google Shape;52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
        <p:nvSpPr>
          <p:cNvPr id="524" name="Google Shape;5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latin typeface="Georgia"/>
                <a:ea typeface="Georgia"/>
                <a:cs typeface="Georgia"/>
                <a:sym typeface="Georgia"/>
              </a:rPr>
              <a:t>CODIT: Code Editing With Tree Based Neural Models</a:t>
            </a:r>
            <a:endParaRPr sz="2750">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Code Edits Are Repetitive </a:t>
            </a:r>
            <a:r>
              <a:rPr lang="en" sz="1800">
                <a:latin typeface="Georgia"/>
                <a:ea typeface="Georgia"/>
                <a:cs typeface="Georgia"/>
                <a:sym typeface="Georgia"/>
              </a:rPr>
              <a:t>[Meng </a:t>
            </a:r>
            <a:r>
              <a:rPr lang="en" sz="1800" i="1">
                <a:latin typeface="Georgia"/>
                <a:ea typeface="Georgia"/>
                <a:cs typeface="Georgia"/>
                <a:sym typeface="Georgia"/>
              </a:rPr>
              <a:t>et. al.</a:t>
            </a:r>
            <a:r>
              <a:rPr lang="en" sz="1800">
                <a:latin typeface="Georgia"/>
                <a:ea typeface="Georgia"/>
                <a:cs typeface="Georgia"/>
                <a:sym typeface="Georgia"/>
              </a:rPr>
              <a:t> 2011, 2013], [Ray </a:t>
            </a:r>
            <a:r>
              <a:rPr lang="en" sz="1800" i="1">
                <a:latin typeface="Georgia"/>
                <a:ea typeface="Georgia"/>
                <a:cs typeface="Georgia"/>
                <a:sym typeface="Georgia"/>
              </a:rPr>
              <a:t>et. al.</a:t>
            </a:r>
            <a:r>
              <a:rPr lang="en" sz="1800">
                <a:latin typeface="Georgia"/>
                <a:ea typeface="Georgia"/>
                <a:cs typeface="Georgia"/>
                <a:sym typeface="Georgia"/>
              </a:rPr>
              <a:t> 2015]</a:t>
            </a:r>
            <a:endParaRPr sz="1800">
              <a:latin typeface="Georgia"/>
              <a:ea typeface="Georgia"/>
              <a:cs typeface="Georgia"/>
              <a:sym typeface="Georgia"/>
            </a:endParaRPr>
          </a:p>
        </p:txBody>
      </p:sp>
      <p:sp>
        <p:nvSpPr>
          <p:cNvPr id="84" name="Google Shape;84;p16"/>
          <p:cNvSpPr/>
          <p:nvPr/>
        </p:nvSpPr>
        <p:spPr>
          <a:xfrm>
            <a:off x="4084500" y="2995150"/>
            <a:ext cx="4205400" cy="1604700"/>
          </a:xfrm>
          <a:prstGeom prst="horizontalScroll">
            <a:avLst>
              <a:gd name="adj"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Courier New"/>
                <a:ea typeface="Courier New"/>
                <a:cs typeface="Courier New"/>
                <a:sym typeface="Courier New"/>
              </a:rPr>
              <a:t>Is it possible to </a:t>
            </a:r>
            <a:endParaRPr sz="2100">
              <a:latin typeface="Courier New"/>
              <a:ea typeface="Courier New"/>
              <a:cs typeface="Courier New"/>
              <a:sym typeface="Courier New"/>
            </a:endParaRPr>
          </a:p>
          <a:p>
            <a:pPr marL="0" lvl="0" indent="0" algn="ctr" rtl="0">
              <a:spcBef>
                <a:spcPts val="0"/>
              </a:spcBef>
              <a:spcAft>
                <a:spcPts val="0"/>
              </a:spcAft>
              <a:buNone/>
            </a:pPr>
            <a:r>
              <a:rPr lang="en" sz="2100" b="1">
                <a:solidFill>
                  <a:srgbClr val="38761D"/>
                </a:solidFill>
                <a:latin typeface="Courier New"/>
                <a:ea typeface="Courier New"/>
                <a:cs typeface="Courier New"/>
                <a:sym typeface="Courier New"/>
              </a:rPr>
              <a:t>Automate</a:t>
            </a:r>
            <a:r>
              <a:rPr lang="en" sz="2100">
                <a:latin typeface="Courier New"/>
                <a:ea typeface="Courier New"/>
                <a:cs typeface="Courier New"/>
                <a:sym typeface="Courier New"/>
              </a:rPr>
              <a:t> </a:t>
            </a:r>
            <a:endParaRPr sz="2100">
              <a:latin typeface="Courier New"/>
              <a:ea typeface="Courier New"/>
              <a:cs typeface="Courier New"/>
              <a:sym typeface="Courier New"/>
            </a:endParaRPr>
          </a:p>
          <a:p>
            <a:pPr marL="0" lvl="0" indent="0" algn="ctr" rtl="0">
              <a:spcBef>
                <a:spcPts val="0"/>
              </a:spcBef>
              <a:spcAft>
                <a:spcPts val="0"/>
              </a:spcAft>
              <a:buNone/>
            </a:pPr>
            <a:r>
              <a:rPr lang="en" sz="2100">
                <a:latin typeface="Courier New"/>
                <a:ea typeface="Courier New"/>
                <a:cs typeface="Courier New"/>
                <a:sym typeface="Courier New"/>
              </a:rPr>
              <a:t>Such Code Edits?</a:t>
            </a:r>
            <a:endParaRPr sz="2100">
              <a:latin typeface="Courier New"/>
              <a:ea typeface="Courier New"/>
              <a:cs typeface="Courier New"/>
              <a:sym typeface="Courier New"/>
            </a:endParaRPr>
          </a:p>
        </p:txBody>
      </p:sp>
      <p:grpSp>
        <p:nvGrpSpPr>
          <p:cNvPr id="85" name="Google Shape;85;p16"/>
          <p:cNvGrpSpPr/>
          <p:nvPr/>
        </p:nvGrpSpPr>
        <p:grpSpPr>
          <a:xfrm>
            <a:off x="4572168" y="840587"/>
            <a:ext cx="3717838" cy="1695713"/>
            <a:chOff x="4323025" y="1556725"/>
            <a:chExt cx="3411800" cy="1604725"/>
          </a:xfrm>
        </p:grpSpPr>
        <p:sp>
          <p:nvSpPr>
            <p:cNvPr id="86" name="Google Shape;86;p16"/>
            <p:cNvSpPr/>
            <p:nvPr/>
          </p:nvSpPr>
          <p:spPr>
            <a:xfrm>
              <a:off x="4323025" y="1762600"/>
              <a:ext cx="32469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6"/>
            <p:cNvPicPr preferRelativeResize="0"/>
            <p:nvPr/>
          </p:nvPicPr>
          <p:blipFill>
            <a:blip r:embed="rId3">
              <a:alphaModFix/>
            </a:blip>
            <a:stretch>
              <a:fillRect/>
            </a:stretch>
          </p:blipFill>
          <p:spPr>
            <a:xfrm>
              <a:off x="4393125" y="1556725"/>
              <a:ext cx="3341700" cy="1604725"/>
            </a:xfrm>
            <a:prstGeom prst="rect">
              <a:avLst/>
            </a:prstGeom>
            <a:noFill/>
            <a:ln>
              <a:noFill/>
            </a:ln>
          </p:spPr>
        </p:pic>
      </p:grpSp>
      <p:grpSp>
        <p:nvGrpSpPr>
          <p:cNvPr id="88" name="Google Shape;88;p16"/>
          <p:cNvGrpSpPr/>
          <p:nvPr/>
        </p:nvGrpSpPr>
        <p:grpSpPr>
          <a:xfrm>
            <a:off x="1695730" y="1758182"/>
            <a:ext cx="3370682" cy="1168612"/>
            <a:chOff x="519500" y="1485170"/>
            <a:chExt cx="3144000" cy="1086575"/>
          </a:xfrm>
        </p:grpSpPr>
        <p:sp>
          <p:nvSpPr>
            <p:cNvPr id="89" name="Google Shape;89;p16"/>
            <p:cNvSpPr/>
            <p:nvPr/>
          </p:nvSpPr>
          <p:spPr>
            <a:xfrm>
              <a:off x="519500" y="1669825"/>
              <a:ext cx="3144000" cy="804000"/>
            </a:xfrm>
            <a:prstGeom prst="roundRect">
              <a:avLst>
                <a:gd name="adj" fmla="val 9146"/>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6"/>
            <p:cNvPicPr preferRelativeResize="0"/>
            <p:nvPr/>
          </p:nvPicPr>
          <p:blipFill>
            <a:blip r:embed="rId4">
              <a:alphaModFix/>
            </a:blip>
            <a:stretch>
              <a:fillRect/>
            </a:stretch>
          </p:blipFill>
          <p:spPr>
            <a:xfrm>
              <a:off x="613695" y="1485170"/>
              <a:ext cx="3049759" cy="1086575"/>
            </a:xfrm>
            <a:prstGeom prst="rect">
              <a:avLst/>
            </a:prstGeom>
            <a:noFill/>
            <a:ln>
              <a:noFill/>
            </a:ln>
          </p:spPr>
        </p:pic>
      </p:grpSp>
      <p:grpSp>
        <p:nvGrpSpPr>
          <p:cNvPr id="91" name="Google Shape;91;p16"/>
          <p:cNvGrpSpPr/>
          <p:nvPr/>
        </p:nvGrpSpPr>
        <p:grpSpPr>
          <a:xfrm>
            <a:off x="575798" y="2436849"/>
            <a:ext cx="3272163" cy="1568974"/>
            <a:chOff x="613700" y="3039200"/>
            <a:chExt cx="3228896" cy="1532950"/>
          </a:xfrm>
        </p:grpSpPr>
        <p:sp>
          <p:nvSpPr>
            <p:cNvPr id="92" name="Google Shape;92;p16"/>
            <p:cNvSpPr/>
            <p:nvPr/>
          </p:nvSpPr>
          <p:spPr>
            <a:xfrm>
              <a:off x="613700" y="3238050"/>
              <a:ext cx="29556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16"/>
            <p:cNvPicPr preferRelativeResize="0"/>
            <p:nvPr/>
          </p:nvPicPr>
          <p:blipFill>
            <a:blip r:embed="rId5">
              <a:alphaModFix/>
            </a:blip>
            <a:stretch>
              <a:fillRect/>
            </a:stretch>
          </p:blipFill>
          <p:spPr>
            <a:xfrm>
              <a:off x="650300" y="3039200"/>
              <a:ext cx="3192296" cy="1532950"/>
            </a:xfrm>
            <a:prstGeom prst="rect">
              <a:avLst/>
            </a:prstGeom>
            <a:noFill/>
            <a:ln>
              <a:noFill/>
            </a:ln>
          </p:spPr>
        </p:pic>
      </p:grpSp>
      <p:sp>
        <p:nvSpPr>
          <p:cNvPr id="94" name="Google Shape;9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txBox="1">
            <a:spLocks noGrp="1"/>
          </p:cNvSpPr>
          <p:nvPr>
            <p:ph type="title"/>
          </p:nvPr>
        </p:nvSpPr>
        <p:spPr>
          <a:xfrm>
            <a:off x="311700" y="1010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a:latin typeface="Georgia"/>
                <a:ea typeface="Georgia"/>
                <a:cs typeface="Georgia"/>
                <a:sym typeface="Georgia"/>
              </a:rPr>
              <a:t>     Results (Accuracy in top 5 edited code)</a:t>
            </a:r>
            <a:endParaRPr sz="2120">
              <a:latin typeface="Georgia"/>
              <a:ea typeface="Georgia"/>
              <a:cs typeface="Georgia"/>
              <a:sym typeface="Georgia"/>
            </a:endParaRPr>
          </a:p>
        </p:txBody>
      </p:sp>
      <p:graphicFrame>
        <p:nvGraphicFramePr>
          <p:cNvPr id="530" name="Google Shape;530;p52"/>
          <p:cNvGraphicFramePr/>
          <p:nvPr/>
        </p:nvGraphicFramePr>
        <p:xfrm>
          <a:off x="800100" y="1619250"/>
          <a:ext cx="3000000" cy="3000000"/>
        </p:xfrm>
        <a:graphic>
          <a:graphicData uri="http://schemas.openxmlformats.org/drawingml/2006/table">
            <a:tbl>
              <a:tblPr>
                <a:noFill/>
                <a:tableStyleId>{68D9A7AF-C877-446F-A0D7-CA929747E00A}</a:tableStyleId>
              </a:tblPr>
              <a:tblGrid>
                <a:gridCol w="1219650">
                  <a:extLst>
                    <a:ext uri="{9D8B030D-6E8A-4147-A177-3AD203B41FA5}">
                      <a16:colId xmlns:a16="http://schemas.microsoft.com/office/drawing/2014/main" val="20000"/>
                    </a:ext>
                  </a:extLst>
                </a:gridCol>
                <a:gridCol w="1860125">
                  <a:extLst>
                    <a:ext uri="{9D8B030D-6E8A-4147-A177-3AD203B41FA5}">
                      <a16:colId xmlns:a16="http://schemas.microsoft.com/office/drawing/2014/main" val="20001"/>
                    </a:ext>
                  </a:extLst>
                </a:gridCol>
                <a:gridCol w="2306100">
                  <a:extLst>
                    <a:ext uri="{9D8B030D-6E8A-4147-A177-3AD203B41FA5}">
                      <a16:colId xmlns:a16="http://schemas.microsoft.com/office/drawing/2014/main" val="20002"/>
                    </a:ext>
                  </a:extLst>
                </a:gridCol>
                <a:gridCol w="2420500">
                  <a:extLst>
                    <a:ext uri="{9D8B030D-6E8A-4147-A177-3AD203B41FA5}">
                      <a16:colId xmlns:a16="http://schemas.microsoft.com/office/drawing/2014/main" val="20003"/>
                    </a:ext>
                  </a:extLst>
                </a:gridCol>
              </a:tblGrid>
              <a:tr h="495450">
                <a:tc gridSpan="2">
                  <a:txBody>
                    <a:bodyPr/>
                    <a:lstStyle/>
                    <a:p>
                      <a:pPr marL="0" lvl="0" indent="0" algn="ctr" rtl="0">
                        <a:spcBef>
                          <a:spcPts val="0"/>
                        </a:spcBef>
                        <a:spcAft>
                          <a:spcPts val="0"/>
                        </a:spcAft>
                        <a:buNone/>
                      </a:pPr>
                      <a:r>
                        <a:rPr lang="en" b="1">
                          <a:latin typeface="Georgia"/>
                          <a:ea typeface="Georgia"/>
                          <a:cs typeface="Georgia"/>
                          <a:sym typeface="Georgia"/>
                        </a:rPr>
                        <a:t>Method</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hMerge="1">
                  <a:txBody>
                    <a:bodyPr/>
                    <a:lstStyle/>
                    <a:p>
                      <a:endParaRPr lang="en-US"/>
                    </a:p>
                  </a:txBody>
                  <a:tcPr/>
                </a:tc>
                <a:tc>
                  <a:txBody>
                    <a:bodyPr/>
                    <a:lstStyle/>
                    <a:p>
                      <a:pPr marL="0" lvl="0" indent="0" algn="ctr" rtl="0">
                        <a:spcBef>
                          <a:spcPts val="0"/>
                        </a:spcBef>
                        <a:spcAft>
                          <a:spcPts val="0"/>
                        </a:spcAft>
                        <a:buNone/>
                      </a:pPr>
                      <a:r>
                        <a:rPr lang="en" b="1">
                          <a:latin typeface="Georgia"/>
                          <a:ea typeface="Georgia"/>
                          <a:cs typeface="Georgia"/>
                          <a:sym typeface="Georgia"/>
                        </a:rPr>
                        <a:t>Generic Code Edits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b="1">
                          <a:latin typeface="Georgia"/>
                          <a:ea typeface="Georgia"/>
                          <a:cs typeface="Georgia"/>
                          <a:sym typeface="Georgia"/>
                        </a:rPr>
                        <a:t>Pull Request Edit</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495450">
                <a:tc rowSpan="3">
                  <a:txBody>
                    <a:bodyPr/>
                    <a:lstStyle/>
                    <a:p>
                      <a:pPr marL="0" lvl="0" indent="0" algn="ctr" rtl="0">
                        <a:spcBef>
                          <a:spcPts val="0"/>
                        </a:spcBef>
                        <a:spcAft>
                          <a:spcPts val="0"/>
                        </a:spcAft>
                        <a:buNone/>
                      </a:pPr>
                      <a:r>
                        <a:rPr lang="en">
                          <a:latin typeface="Georgia"/>
                          <a:ea typeface="Georgia"/>
                          <a:cs typeface="Georgia"/>
                          <a:sym typeface="Georgia"/>
                        </a:rPr>
                        <a:t>Sequence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latin typeface="Georgia"/>
                          <a:ea typeface="Georgia"/>
                          <a:cs typeface="Georgia"/>
                          <a:sym typeface="Georgia"/>
                        </a:rPr>
                        <a:t>LSTM-Seq2Seq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3.77%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11.26%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495450">
                <a:tc vMerge="1">
                  <a:txBody>
                    <a:bodyPr/>
                    <a:lstStyle/>
                    <a:p>
                      <a:endParaRPr lang="en-US"/>
                    </a:p>
                  </a:txBody>
                  <a:tcPr/>
                </a:tc>
                <a:tc>
                  <a:txBody>
                    <a:bodyPr/>
                    <a:lstStyle/>
                    <a:p>
                      <a:pPr marL="0" lvl="0" indent="0" algn="l" rtl="0">
                        <a:spcBef>
                          <a:spcPts val="0"/>
                        </a:spcBef>
                        <a:spcAft>
                          <a:spcPts val="0"/>
                        </a:spcAft>
                        <a:buNone/>
                      </a:pPr>
                      <a:r>
                        <a:rPr lang="en">
                          <a:latin typeface="Georgia"/>
                          <a:ea typeface="Georgia"/>
                          <a:cs typeface="Georgia"/>
                          <a:sym typeface="Georgia"/>
                        </a:rPr>
                        <a:t>Tufano et. al.</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6.57%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23.65%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95450">
                <a:tc vMerge="1">
                  <a:txBody>
                    <a:bodyPr/>
                    <a:lstStyle/>
                    <a:p>
                      <a:endParaRPr lang="en-US"/>
                    </a:p>
                  </a:txBody>
                  <a:tcPr/>
                </a:tc>
                <a:tc>
                  <a:txBody>
                    <a:bodyPr/>
                    <a:lstStyle/>
                    <a:p>
                      <a:pPr marL="0" lvl="0" indent="0" algn="l" rtl="0">
                        <a:spcBef>
                          <a:spcPts val="0"/>
                        </a:spcBef>
                        <a:spcAft>
                          <a:spcPts val="0"/>
                        </a:spcAft>
                        <a:buNone/>
                      </a:pPr>
                      <a:r>
                        <a:rPr lang="en">
                          <a:latin typeface="Georgia"/>
                          <a:ea typeface="Georgia"/>
                          <a:cs typeface="Georgia"/>
                          <a:sym typeface="Georgia"/>
                        </a:rPr>
                        <a:t>SequenceR</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9.76%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26.43%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495450">
                <a:tc rowSpan="2">
                  <a:txBody>
                    <a:bodyPr/>
                    <a:lstStyle/>
                    <a:p>
                      <a:pPr marL="0" lvl="0" indent="0" algn="ctr" rtl="0">
                        <a:spcBef>
                          <a:spcPts val="0"/>
                        </a:spcBef>
                        <a:spcAft>
                          <a:spcPts val="0"/>
                        </a:spcAft>
                        <a:buNone/>
                      </a:pPr>
                      <a:r>
                        <a:rPr lang="en">
                          <a:latin typeface="Georgia"/>
                          <a:ea typeface="Georgia"/>
                          <a:cs typeface="Georgia"/>
                          <a:sym typeface="Georgia"/>
                        </a:rPr>
                        <a:t>Tree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a:latin typeface="Georgia"/>
                          <a:ea typeface="Georgia"/>
                          <a:cs typeface="Georgia"/>
                          <a:sym typeface="Georgia"/>
                        </a:rPr>
                        <a:t>Tree2Seq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11.04%</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23.49%</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495450">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CODIT</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a:solidFill>
                            <a:srgbClr val="980000"/>
                          </a:solidFill>
                          <a:latin typeface="Georgia"/>
                          <a:ea typeface="Georgia"/>
                          <a:cs typeface="Georgia"/>
                          <a:sym typeface="Georgia"/>
                        </a:rPr>
                        <a:t>15.94%</a:t>
                      </a:r>
                      <a:endParaRPr b="1">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a:solidFill>
                            <a:srgbClr val="980000"/>
                          </a:solidFill>
                          <a:latin typeface="Georgia"/>
                          <a:ea typeface="Georgia"/>
                          <a:cs typeface="Georgia"/>
                          <a:sym typeface="Georgia"/>
                        </a:rPr>
                        <a:t>28.87%</a:t>
                      </a:r>
                      <a:endParaRPr b="1">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sp>
        <p:nvSpPr>
          <p:cNvPr id="531" name="Google Shape;53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532" name="Google Shape;53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500">
                <a:latin typeface="Georgia"/>
                <a:ea typeface="Georgia"/>
                <a:cs typeface="Georgia"/>
                <a:sym typeface="Georgia"/>
              </a:rPr>
              <a:t>CODIT: Code Editing With Tree Based Neural Models</a:t>
            </a:r>
            <a:endParaRPr sz="2750">
              <a:latin typeface="Georgia"/>
              <a:ea typeface="Georgia"/>
              <a:cs typeface="Georgia"/>
              <a:sym typeface="Georgi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
        <p:nvSpPr>
          <p:cNvPr id="538" name="Google Shape;53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Example Edits</a:t>
            </a:r>
            <a:endParaRPr>
              <a:latin typeface="Georgia"/>
              <a:ea typeface="Georgia"/>
              <a:cs typeface="Georgia"/>
              <a:sym typeface="Georgia"/>
            </a:endParaRPr>
          </a:p>
        </p:txBody>
      </p:sp>
      <p:grpSp>
        <p:nvGrpSpPr>
          <p:cNvPr id="539" name="Google Shape;539;p53"/>
          <p:cNvGrpSpPr/>
          <p:nvPr/>
        </p:nvGrpSpPr>
        <p:grpSpPr>
          <a:xfrm>
            <a:off x="554046" y="1122928"/>
            <a:ext cx="6140013" cy="1448037"/>
            <a:chOff x="554050" y="977975"/>
            <a:chExt cx="6307800" cy="1593000"/>
          </a:xfrm>
        </p:grpSpPr>
        <p:sp>
          <p:nvSpPr>
            <p:cNvPr id="540" name="Google Shape;540;p53"/>
            <p:cNvSpPr/>
            <p:nvPr/>
          </p:nvSpPr>
          <p:spPr>
            <a:xfrm>
              <a:off x="554050" y="977975"/>
              <a:ext cx="6307800" cy="15930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1" name="Google Shape;541;p53"/>
            <p:cNvPicPr preferRelativeResize="0"/>
            <p:nvPr/>
          </p:nvPicPr>
          <p:blipFill>
            <a:blip r:embed="rId3">
              <a:alphaModFix/>
            </a:blip>
            <a:stretch>
              <a:fillRect/>
            </a:stretch>
          </p:blipFill>
          <p:spPr>
            <a:xfrm>
              <a:off x="607375" y="1017725"/>
              <a:ext cx="4992525" cy="1423625"/>
            </a:xfrm>
            <a:prstGeom prst="rect">
              <a:avLst/>
            </a:prstGeom>
            <a:noFill/>
            <a:ln>
              <a:noFill/>
            </a:ln>
          </p:spPr>
        </p:pic>
        <p:sp>
          <p:nvSpPr>
            <p:cNvPr id="542" name="Google Shape;542;p53"/>
            <p:cNvSpPr/>
            <p:nvPr/>
          </p:nvSpPr>
          <p:spPr>
            <a:xfrm>
              <a:off x="5281125" y="15858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Addition</a:t>
              </a:r>
              <a:endParaRPr>
                <a:solidFill>
                  <a:schemeClr val="lt1"/>
                </a:solidFill>
                <a:latin typeface="Georgia"/>
                <a:ea typeface="Georgia"/>
                <a:cs typeface="Georgia"/>
                <a:sym typeface="Georgia"/>
              </a:endParaRPr>
            </a:p>
          </p:txBody>
        </p:sp>
      </p:grpSp>
      <p:grpSp>
        <p:nvGrpSpPr>
          <p:cNvPr id="543" name="Google Shape;543;p53"/>
          <p:cNvGrpSpPr/>
          <p:nvPr/>
        </p:nvGrpSpPr>
        <p:grpSpPr>
          <a:xfrm>
            <a:off x="1572061" y="2691143"/>
            <a:ext cx="7121671" cy="832024"/>
            <a:chOff x="1340200" y="2607200"/>
            <a:chExt cx="7353300" cy="973925"/>
          </a:xfrm>
        </p:grpSpPr>
        <p:pic>
          <p:nvPicPr>
            <p:cNvPr id="544" name="Google Shape;544;p53"/>
            <p:cNvPicPr preferRelativeResize="0"/>
            <p:nvPr/>
          </p:nvPicPr>
          <p:blipFill>
            <a:blip r:embed="rId4">
              <a:alphaModFix/>
            </a:blip>
            <a:stretch>
              <a:fillRect/>
            </a:stretch>
          </p:blipFill>
          <p:spPr>
            <a:xfrm>
              <a:off x="2912225" y="2607200"/>
              <a:ext cx="5725424" cy="898350"/>
            </a:xfrm>
            <a:prstGeom prst="rect">
              <a:avLst/>
            </a:prstGeom>
            <a:noFill/>
            <a:ln>
              <a:noFill/>
            </a:ln>
          </p:spPr>
        </p:pic>
        <p:sp>
          <p:nvSpPr>
            <p:cNvPr id="545" name="Google Shape;545;p53"/>
            <p:cNvSpPr/>
            <p:nvPr/>
          </p:nvSpPr>
          <p:spPr>
            <a:xfrm>
              <a:off x="1340200" y="2658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1390925" y="28541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Deletion</a:t>
              </a:r>
              <a:endParaRPr>
                <a:solidFill>
                  <a:schemeClr val="lt1"/>
                </a:solidFill>
                <a:latin typeface="Georgia"/>
                <a:ea typeface="Georgia"/>
                <a:cs typeface="Georgia"/>
                <a:sym typeface="Georgia"/>
              </a:endParaRPr>
            </a:p>
          </p:txBody>
        </p:sp>
      </p:grpSp>
      <p:grpSp>
        <p:nvGrpSpPr>
          <p:cNvPr id="547" name="Google Shape;547;p53"/>
          <p:cNvGrpSpPr/>
          <p:nvPr/>
        </p:nvGrpSpPr>
        <p:grpSpPr>
          <a:xfrm>
            <a:off x="578216" y="3739849"/>
            <a:ext cx="6999606" cy="832063"/>
            <a:chOff x="578200" y="3771890"/>
            <a:chExt cx="7353300" cy="952235"/>
          </a:xfrm>
        </p:grpSpPr>
        <p:pic>
          <p:nvPicPr>
            <p:cNvPr id="548" name="Google Shape;548;p53"/>
            <p:cNvPicPr preferRelativeResize="0"/>
            <p:nvPr/>
          </p:nvPicPr>
          <p:blipFill>
            <a:blip r:embed="rId5">
              <a:alphaModFix/>
            </a:blip>
            <a:stretch>
              <a:fillRect/>
            </a:stretch>
          </p:blipFill>
          <p:spPr>
            <a:xfrm>
              <a:off x="607375" y="3771890"/>
              <a:ext cx="6254448" cy="843860"/>
            </a:xfrm>
            <a:prstGeom prst="rect">
              <a:avLst/>
            </a:prstGeom>
            <a:noFill/>
            <a:ln>
              <a:noFill/>
            </a:ln>
          </p:spPr>
        </p:pic>
        <p:sp>
          <p:nvSpPr>
            <p:cNvPr id="549" name="Google Shape;549;p53"/>
            <p:cNvSpPr/>
            <p:nvPr/>
          </p:nvSpPr>
          <p:spPr>
            <a:xfrm>
              <a:off x="578200" y="3801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6143500" y="4064250"/>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Update</a:t>
              </a:r>
              <a:endParaRPr>
                <a:solidFill>
                  <a:schemeClr val="lt1"/>
                </a:solidFill>
                <a:latin typeface="Georgia"/>
                <a:ea typeface="Georgia"/>
                <a:cs typeface="Georgia"/>
                <a:sym typeface="Georgi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1000"/>
                                        <p:tgtEl>
                                          <p:spTgt spid="5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Effect transition="in" filter="fade">
                                      <p:cBhvr>
                                        <p:cTn id="12" dur="1000"/>
                                        <p:tgtEl>
                                          <p:spTgt spid="5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7"/>
                                        </p:tgtEl>
                                        <p:attrNameLst>
                                          <p:attrName>style.visibility</p:attrName>
                                        </p:attrNameLst>
                                      </p:cBhvr>
                                      <p:to>
                                        <p:strVal val="visible"/>
                                      </p:to>
                                    </p:set>
                                    <p:animEffect transition="in" filter="fade">
                                      <p:cBhvr>
                                        <p:cTn id="1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Application - Automatic Program repair</a:t>
            </a:r>
            <a:endParaRPr>
              <a:latin typeface="Georgia"/>
              <a:ea typeface="Georgia"/>
              <a:cs typeface="Georgia"/>
              <a:sym typeface="Georgia"/>
            </a:endParaRPr>
          </a:p>
        </p:txBody>
      </p:sp>
      <p:sp>
        <p:nvSpPr>
          <p:cNvPr id="556" name="Google Shape;556;p54"/>
          <p:cNvSpPr/>
          <p:nvPr/>
        </p:nvSpPr>
        <p:spPr>
          <a:xfrm>
            <a:off x="583275" y="1230200"/>
            <a:ext cx="7890300" cy="646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CODIT fixes </a:t>
            </a:r>
            <a:r>
              <a:rPr lang="en" sz="1700" b="1">
                <a:solidFill>
                  <a:srgbClr val="38761D"/>
                </a:solidFill>
                <a:latin typeface="Times New Roman"/>
                <a:ea typeface="Times New Roman"/>
                <a:cs typeface="Times New Roman"/>
                <a:sym typeface="Times New Roman"/>
              </a:rPr>
              <a:t>15 bugs completely</a:t>
            </a:r>
            <a:r>
              <a:rPr lang="en" sz="1700">
                <a:latin typeface="Times New Roman"/>
                <a:ea typeface="Times New Roman"/>
                <a:cs typeface="Times New Roman"/>
                <a:sym typeface="Times New Roman"/>
              </a:rPr>
              <a:t> and </a:t>
            </a:r>
            <a:r>
              <a:rPr lang="en" sz="1700" b="1">
                <a:solidFill>
                  <a:srgbClr val="B45F06"/>
                </a:solidFill>
                <a:latin typeface="Times New Roman"/>
                <a:ea typeface="Times New Roman"/>
                <a:cs typeface="Times New Roman"/>
                <a:sym typeface="Times New Roman"/>
              </a:rPr>
              <a:t>10 bugs partially</a:t>
            </a:r>
            <a:r>
              <a:rPr lang="en" sz="1700">
                <a:latin typeface="Times New Roman"/>
                <a:ea typeface="Times New Roman"/>
                <a:cs typeface="Times New Roman"/>
                <a:sym typeface="Times New Roman"/>
              </a:rPr>
              <a:t>, out of 80 bugs in </a:t>
            </a:r>
            <a:r>
              <a:rPr lang="en" sz="1700" b="1">
                <a:solidFill>
                  <a:srgbClr val="351C75"/>
                </a:solidFill>
                <a:latin typeface="Times New Roman"/>
                <a:ea typeface="Times New Roman"/>
                <a:cs typeface="Times New Roman"/>
                <a:sym typeface="Times New Roman"/>
              </a:rPr>
              <a:t>Defects4j</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pic>
        <p:nvPicPr>
          <p:cNvPr id="557" name="Google Shape;557;p54"/>
          <p:cNvPicPr preferRelativeResize="0"/>
          <p:nvPr/>
        </p:nvPicPr>
        <p:blipFill>
          <a:blip r:embed="rId3">
            <a:alphaModFix/>
          </a:blip>
          <a:stretch>
            <a:fillRect/>
          </a:stretch>
        </p:blipFill>
        <p:spPr>
          <a:xfrm>
            <a:off x="2649375" y="2190250"/>
            <a:ext cx="3874341" cy="2360525"/>
          </a:xfrm>
          <a:prstGeom prst="rect">
            <a:avLst/>
          </a:prstGeom>
          <a:noFill/>
          <a:ln>
            <a:noFill/>
          </a:ln>
        </p:spPr>
      </p:pic>
      <p:sp>
        <p:nvSpPr>
          <p:cNvPr id="558" name="Google Shape;558;p54"/>
          <p:cNvSpPr txBox="1"/>
          <p:nvPr/>
        </p:nvSpPr>
        <p:spPr>
          <a:xfrm>
            <a:off x="3648225" y="4398375"/>
            <a:ext cx="176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Time (minutes)</a:t>
            </a:r>
            <a:endParaRPr>
              <a:latin typeface="Courier New"/>
              <a:ea typeface="Courier New"/>
              <a:cs typeface="Courier New"/>
              <a:sym typeface="Courier New"/>
            </a:endParaRPr>
          </a:p>
        </p:txBody>
      </p:sp>
      <p:sp>
        <p:nvSpPr>
          <p:cNvPr id="559" name="Google Shape;559;p54"/>
          <p:cNvSpPr txBox="1"/>
          <p:nvPr/>
        </p:nvSpPr>
        <p:spPr>
          <a:xfrm rot="-5400000">
            <a:off x="1525275" y="3066550"/>
            <a:ext cx="215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ourier New"/>
                <a:ea typeface="Courier New"/>
                <a:cs typeface="Courier New"/>
                <a:sym typeface="Courier New"/>
              </a:rPr>
              <a:t>Number of Patches</a:t>
            </a:r>
            <a:endParaRPr>
              <a:latin typeface="Courier New"/>
              <a:ea typeface="Courier New"/>
              <a:cs typeface="Courier New"/>
              <a:sym typeface="Courier New"/>
            </a:endParaRPr>
          </a:p>
        </p:txBody>
      </p:sp>
      <p:sp>
        <p:nvSpPr>
          <p:cNvPr id="560" name="Google Shape;56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
        <p:nvSpPr>
          <p:cNvPr id="566" name="Google Shape;566;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Application - Automatic Program Repair - Examples</a:t>
            </a:r>
            <a:endParaRPr>
              <a:latin typeface="Georgia"/>
              <a:ea typeface="Georgia"/>
              <a:cs typeface="Georgia"/>
              <a:sym typeface="Georgia"/>
            </a:endParaRPr>
          </a:p>
        </p:txBody>
      </p:sp>
      <p:grpSp>
        <p:nvGrpSpPr>
          <p:cNvPr id="567" name="Google Shape;567;p55"/>
          <p:cNvGrpSpPr/>
          <p:nvPr/>
        </p:nvGrpSpPr>
        <p:grpSpPr>
          <a:xfrm>
            <a:off x="2741100" y="1651950"/>
            <a:ext cx="6056100" cy="1007100"/>
            <a:chOff x="2503325" y="1832825"/>
            <a:chExt cx="6056100" cy="1007100"/>
          </a:xfrm>
        </p:grpSpPr>
        <p:sp>
          <p:nvSpPr>
            <p:cNvPr id="568" name="Google Shape;568;p55"/>
            <p:cNvSpPr/>
            <p:nvPr/>
          </p:nvSpPr>
          <p:spPr>
            <a:xfrm>
              <a:off x="2503325" y="1832825"/>
              <a:ext cx="6056100" cy="10071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9" name="Google Shape;569;p55"/>
            <p:cNvPicPr preferRelativeResize="0"/>
            <p:nvPr/>
          </p:nvPicPr>
          <p:blipFill rotWithShape="1">
            <a:blip r:embed="rId3">
              <a:alphaModFix/>
            </a:blip>
            <a:srcRect t="44218"/>
            <a:stretch/>
          </p:blipFill>
          <p:spPr>
            <a:xfrm>
              <a:off x="2531275" y="1919748"/>
              <a:ext cx="5543276" cy="869250"/>
            </a:xfrm>
            <a:prstGeom prst="rect">
              <a:avLst/>
            </a:prstGeom>
            <a:noFill/>
            <a:ln>
              <a:noFill/>
            </a:ln>
          </p:spPr>
        </p:pic>
      </p:grpSp>
      <p:grpSp>
        <p:nvGrpSpPr>
          <p:cNvPr id="570" name="Google Shape;570;p55"/>
          <p:cNvGrpSpPr/>
          <p:nvPr/>
        </p:nvGrpSpPr>
        <p:grpSpPr>
          <a:xfrm>
            <a:off x="2741100" y="2949606"/>
            <a:ext cx="6056275" cy="1251900"/>
            <a:chOff x="2503325" y="3130481"/>
            <a:chExt cx="6056275" cy="1251900"/>
          </a:xfrm>
        </p:grpSpPr>
        <p:sp>
          <p:nvSpPr>
            <p:cNvPr id="571" name="Google Shape;571;p55"/>
            <p:cNvSpPr/>
            <p:nvPr/>
          </p:nvSpPr>
          <p:spPr>
            <a:xfrm>
              <a:off x="2503325" y="3130481"/>
              <a:ext cx="6056100" cy="12519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2" name="Google Shape;572;p55"/>
            <p:cNvPicPr preferRelativeResize="0"/>
            <p:nvPr/>
          </p:nvPicPr>
          <p:blipFill>
            <a:blip r:embed="rId4">
              <a:alphaModFix/>
            </a:blip>
            <a:stretch>
              <a:fillRect/>
            </a:stretch>
          </p:blipFill>
          <p:spPr>
            <a:xfrm>
              <a:off x="2531279" y="3204763"/>
              <a:ext cx="6028320" cy="1132161"/>
            </a:xfrm>
            <a:prstGeom prst="rect">
              <a:avLst/>
            </a:prstGeom>
            <a:noFill/>
            <a:ln>
              <a:noFill/>
            </a:ln>
          </p:spPr>
        </p:pic>
      </p:grpSp>
      <p:sp>
        <p:nvSpPr>
          <p:cNvPr id="573" name="Google Shape;573;p55"/>
          <p:cNvSpPr/>
          <p:nvPr/>
        </p:nvSpPr>
        <p:spPr>
          <a:xfrm>
            <a:off x="397075" y="1767900"/>
            <a:ext cx="2130000" cy="775200"/>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urier New"/>
                <a:ea typeface="Courier New"/>
                <a:cs typeface="Courier New"/>
                <a:sym typeface="Courier New"/>
              </a:rPr>
              <a:t>JFreeChart:  Bug-8</a:t>
            </a:r>
            <a:endParaRPr b="1">
              <a:latin typeface="Courier New"/>
              <a:ea typeface="Courier New"/>
              <a:cs typeface="Courier New"/>
              <a:sym typeface="Courier New"/>
            </a:endParaRPr>
          </a:p>
        </p:txBody>
      </p:sp>
      <p:sp>
        <p:nvSpPr>
          <p:cNvPr id="574" name="Google Shape;574;p55"/>
          <p:cNvSpPr/>
          <p:nvPr/>
        </p:nvSpPr>
        <p:spPr>
          <a:xfrm>
            <a:off x="346625" y="3169350"/>
            <a:ext cx="2130000" cy="775200"/>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urier New"/>
                <a:ea typeface="Courier New"/>
                <a:cs typeface="Courier New"/>
                <a:sym typeface="Courier New"/>
              </a:rPr>
              <a:t>Closure Compiler: Bug-3</a:t>
            </a:r>
            <a:endParaRPr b="1">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78"/>
        <p:cNvGrpSpPr/>
        <p:nvPr/>
      </p:nvGrpSpPr>
      <p:grpSpPr>
        <a:xfrm>
          <a:off x="0" y="0"/>
          <a:ext cx="0" cy="0"/>
          <a:chOff x="0" y="0"/>
          <a:chExt cx="0" cy="0"/>
        </a:xfrm>
      </p:grpSpPr>
      <p:sp>
        <p:nvSpPr>
          <p:cNvPr id="579" name="Google Shape;579;p56"/>
          <p:cNvSpPr txBox="1">
            <a:spLocks noGrp="1"/>
          </p:cNvSpPr>
          <p:nvPr>
            <p:ph type="title"/>
          </p:nvPr>
        </p:nvSpPr>
        <p:spPr>
          <a:xfrm>
            <a:off x="311700" y="537800"/>
            <a:ext cx="8520600" cy="402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a:solidFill>
                  <a:srgbClr val="FFFFFF"/>
                </a:solidFill>
                <a:latin typeface="Georgia"/>
                <a:ea typeface="Georgia"/>
                <a:cs typeface="Georgia"/>
                <a:sym typeface="Georgia"/>
              </a:rPr>
              <a:t>Take Away Point</a:t>
            </a:r>
            <a:endParaRPr sz="4800">
              <a:solidFill>
                <a:srgbClr val="FFFFFF"/>
              </a:solidFill>
              <a:latin typeface="Georgia"/>
              <a:ea typeface="Georgia"/>
              <a:cs typeface="Georgia"/>
              <a:sym typeface="Georgia"/>
            </a:endParaRPr>
          </a:p>
          <a:p>
            <a:pPr marL="0" lvl="0" indent="0" algn="ctr" rtl="0">
              <a:spcBef>
                <a:spcPts val="0"/>
              </a:spcBef>
              <a:spcAft>
                <a:spcPts val="0"/>
              </a:spcAft>
              <a:buNone/>
            </a:pP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100">
                <a:solidFill>
                  <a:srgbClr val="FFFFFF"/>
                </a:solidFill>
                <a:latin typeface="Georgia"/>
                <a:ea typeface="Georgia"/>
                <a:cs typeface="Georgia"/>
                <a:sym typeface="Georgia"/>
              </a:rPr>
              <a:t>Generating Syntax Tree Guarantees Syntactic Correctness of Edited Code.</a:t>
            </a:r>
            <a:endParaRPr sz="4100">
              <a:solidFill>
                <a:srgbClr val="FFFFFF"/>
              </a:solidFill>
              <a:latin typeface="Georgia"/>
              <a:ea typeface="Georgia"/>
              <a:cs typeface="Georgia"/>
              <a:sym typeface="Georgia"/>
            </a:endParaRPr>
          </a:p>
        </p:txBody>
      </p:sp>
      <p:sp>
        <p:nvSpPr>
          <p:cNvPr id="580" name="Google Shape;58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584"/>
        <p:cNvGrpSpPr/>
        <p:nvPr/>
      </p:nvGrpSpPr>
      <p:grpSpPr>
        <a:xfrm>
          <a:off x="0" y="0"/>
          <a:ext cx="0" cy="0"/>
          <a:chOff x="0" y="0"/>
          <a:chExt cx="0" cy="0"/>
        </a:xfrm>
      </p:grpSpPr>
      <p:sp>
        <p:nvSpPr>
          <p:cNvPr id="585" name="Google Shape;585;p57"/>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Contexual Correctness:</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3900">
                <a:solidFill>
                  <a:srgbClr val="000000"/>
                </a:solidFill>
                <a:latin typeface="Georgia"/>
                <a:ea typeface="Georgia"/>
                <a:cs typeface="Georgia"/>
                <a:sym typeface="Georgia"/>
              </a:rPr>
              <a:t>Is it there?</a:t>
            </a:r>
            <a:endParaRPr sz="3900">
              <a:solidFill>
                <a:srgbClr val="000000"/>
              </a:solidFill>
              <a:latin typeface="Georgia"/>
              <a:ea typeface="Georgia"/>
              <a:cs typeface="Georgia"/>
              <a:sym typeface="Georgia"/>
            </a:endParaRPr>
          </a:p>
        </p:txBody>
      </p:sp>
      <p:sp>
        <p:nvSpPr>
          <p:cNvPr id="586" name="Google Shape;586;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
        <p:nvSpPr>
          <p:cNvPr id="592" name="Google Shape;592;p58"/>
          <p:cNvSpPr/>
          <p:nvPr/>
        </p:nvSpPr>
        <p:spPr>
          <a:xfrm>
            <a:off x="592318" y="557090"/>
            <a:ext cx="4327817" cy="1861860"/>
          </a:xfrm>
          <a:prstGeom prst="roundRect">
            <a:avLst>
              <a:gd name="adj" fmla="val 5465"/>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58"/>
          <p:cNvGrpSpPr/>
          <p:nvPr/>
        </p:nvGrpSpPr>
        <p:grpSpPr>
          <a:xfrm>
            <a:off x="4416941" y="2784082"/>
            <a:ext cx="4372741" cy="1705036"/>
            <a:chOff x="3974175" y="2506900"/>
            <a:chExt cx="4574475" cy="1861800"/>
          </a:xfrm>
        </p:grpSpPr>
        <p:sp>
          <p:nvSpPr>
            <p:cNvPr id="594" name="Google Shape;594;p58"/>
            <p:cNvSpPr/>
            <p:nvPr/>
          </p:nvSpPr>
          <p:spPr>
            <a:xfrm>
              <a:off x="3974175" y="2506900"/>
              <a:ext cx="4515000" cy="1861800"/>
            </a:xfrm>
            <a:prstGeom prst="roundRect">
              <a:avLst>
                <a:gd name="adj" fmla="val 897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5" name="Google Shape;595;p58"/>
            <p:cNvPicPr preferRelativeResize="0"/>
            <p:nvPr/>
          </p:nvPicPr>
          <p:blipFill>
            <a:blip r:embed="rId3">
              <a:alphaModFix/>
            </a:blip>
            <a:stretch>
              <a:fillRect/>
            </a:stretch>
          </p:blipFill>
          <p:spPr>
            <a:xfrm>
              <a:off x="4033800" y="2622125"/>
              <a:ext cx="4514850" cy="1638300"/>
            </a:xfrm>
            <a:prstGeom prst="rect">
              <a:avLst/>
            </a:prstGeom>
            <a:noFill/>
            <a:ln>
              <a:noFill/>
            </a:ln>
          </p:spPr>
        </p:pic>
      </p:grpSp>
      <p:sp>
        <p:nvSpPr>
          <p:cNvPr id="596" name="Google Shape;596;p58"/>
          <p:cNvSpPr/>
          <p:nvPr/>
        </p:nvSpPr>
        <p:spPr>
          <a:xfrm>
            <a:off x="6850825" y="1047775"/>
            <a:ext cx="1849800" cy="441600"/>
          </a:xfrm>
          <a:prstGeom prst="wedgeRoundRectCallout">
            <a:avLst>
              <a:gd name="adj1" fmla="val -122255"/>
              <a:gd name="adj2" fmla="val 6176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Georgia"/>
                <a:ea typeface="Georgia"/>
                <a:cs typeface="Georgia"/>
                <a:sym typeface="Georgia"/>
              </a:rPr>
              <a:t>Wrong Identifier</a:t>
            </a:r>
            <a:endParaRPr sz="1700">
              <a:latin typeface="Georgia"/>
              <a:ea typeface="Georgia"/>
              <a:cs typeface="Georgia"/>
              <a:sym typeface="Georgia"/>
            </a:endParaRPr>
          </a:p>
        </p:txBody>
      </p:sp>
      <p:sp>
        <p:nvSpPr>
          <p:cNvPr id="597" name="Google Shape;597;p58"/>
          <p:cNvSpPr/>
          <p:nvPr/>
        </p:nvSpPr>
        <p:spPr>
          <a:xfrm>
            <a:off x="461875" y="3934975"/>
            <a:ext cx="2282100" cy="441600"/>
          </a:xfrm>
          <a:prstGeom prst="wedgeRoundRectCallout">
            <a:avLst>
              <a:gd name="adj1" fmla="val 80854"/>
              <a:gd name="adj2" fmla="val -127865"/>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Georgia"/>
                <a:ea typeface="Georgia"/>
                <a:cs typeface="Georgia"/>
                <a:sym typeface="Georgia"/>
              </a:rPr>
              <a:t>Wrong Return Type</a:t>
            </a:r>
            <a:endParaRPr sz="1700">
              <a:latin typeface="Georgia"/>
              <a:ea typeface="Georgia"/>
              <a:cs typeface="Georgia"/>
              <a:sym typeface="Georgia"/>
            </a:endParaRPr>
          </a:p>
        </p:txBody>
      </p:sp>
      <p:pic>
        <p:nvPicPr>
          <p:cNvPr id="598" name="Google Shape;598;p58"/>
          <p:cNvPicPr preferRelativeResize="0"/>
          <p:nvPr/>
        </p:nvPicPr>
        <p:blipFill>
          <a:blip r:embed="rId4">
            <a:alphaModFix/>
          </a:blip>
          <a:stretch>
            <a:fillRect/>
          </a:stretch>
        </p:blipFill>
        <p:spPr>
          <a:xfrm>
            <a:off x="584399" y="572395"/>
            <a:ext cx="4327800" cy="182268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
        <p:nvSpPr>
          <p:cNvPr id="604" name="Google Shape;604;p59"/>
          <p:cNvSpPr/>
          <p:nvPr/>
        </p:nvSpPr>
        <p:spPr>
          <a:xfrm>
            <a:off x="403075" y="1472075"/>
            <a:ext cx="8552100" cy="1997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100">
                <a:latin typeface="Courier New"/>
                <a:ea typeface="Courier New"/>
                <a:cs typeface="Courier New"/>
                <a:sym typeface="Courier New"/>
              </a:rPr>
              <a:t>Is it possible to learn </a:t>
            </a:r>
            <a:endParaRPr sz="3100">
              <a:latin typeface="Courier New"/>
              <a:ea typeface="Courier New"/>
              <a:cs typeface="Courier New"/>
              <a:sym typeface="Courier New"/>
            </a:endParaRPr>
          </a:p>
          <a:p>
            <a:pPr marL="0" lvl="0" indent="0" algn="ctr" rtl="0">
              <a:spcBef>
                <a:spcPts val="0"/>
              </a:spcBef>
              <a:spcAft>
                <a:spcPts val="0"/>
              </a:spcAft>
              <a:buNone/>
            </a:pPr>
            <a:r>
              <a:rPr lang="en" sz="3100" b="1">
                <a:solidFill>
                  <a:srgbClr val="1A0684"/>
                </a:solidFill>
                <a:latin typeface="Courier New"/>
                <a:ea typeface="Courier New"/>
                <a:cs typeface="Courier New"/>
                <a:sym typeface="Courier New"/>
              </a:rPr>
              <a:t>Contextual Correctness?</a:t>
            </a:r>
            <a:r>
              <a:rPr lang="en" sz="3100">
                <a:latin typeface="Courier New"/>
                <a:ea typeface="Courier New"/>
                <a:cs typeface="Courier New"/>
                <a:sym typeface="Courier New"/>
              </a:rPr>
              <a:t> </a:t>
            </a:r>
            <a:endParaRPr sz="3100">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8"/>
        <p:cNvGrpSpPr/>
        <p:nvPr/>
      </p:nvGrpSpPr>
      <p:grpSpPr>
        <a:xfrm>
          <a:off x="0" y="0"/>
          <a:ext cx="0" cy="0"/>
          <a:chOff x="0" y="0"/>
          <a:chExt cx="0" cy="0"/>
        </a:xfrm>
      </p:grpSpPr>
      <p:sp>
        <p:nvSpPr>
          <p:cNvPr id="609" name="Google Shape;609;p60"/>
          <p:cNvSpPr txBox="1">
            <a:spLocks noGrp="1"/>
          </p:cNvSpPr>
          <p:nvPr>
            <p:ph type="title"/>
          </p:nvPr>
        </p:nvSpPr>
        <p:spPr>
          <a:xfrm>
            <a:off x="265500" y="712350"/>
            <a:ext cx="4045200" cy="3796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rgbClr val="FFFFFF"/>
                </a:solidFill>
                <a:latin typeface="Georgia"/>
                <a:ea typeface="Georgia"/>
                <a:cs typeface="Georgia"/>
                <a:sym typeface="Georgia"/>
              </a:rPr>
              <a:t>Unified Pre-training for Program Understanding and Generation (PLBART)</a:t>
            </a:r>
            <a:endParaRPr>
              <a:solidFill>
                <a:srgbClr val="FFFFFF"/>
              </a:solidFill>
              <a:latin typeface="Georgia"/>
              <a:ea typeface="Georgia"/>
              <a:cs typeface="Georgia"/>
              <a:sym typeface="Georgia"/>
            </a:endParaRPr>
          </a:p>
          <a:p>
            <a:pPr marL="0" lvl="0" indent="0" algn="ctr" rtl="0">
              <a:spcBef>
                <a:spcPts val="0"/>
              </a:spcBef>
              <a:spcAft>
                <a:spcPts val="0"/>
              </a:spcAft>
              <a:buNone/>
            </a:pPr>
            <a:r>
              <a:rPr lang="en" sz="2444">
                <a:solidFill>
                  <a:srgbClr val="FFFFFF"/>
                </a:solidFill>
                <a:latin typeface="Georgia"/>
                <a:ea typeface="Georgia"/>
                <a:cs typeface="Georgia"/>
                <a:sym typeface="Georgia"/>
              </a:rPr>
              <a:t>NAACL - 2021</a:t>
            </a:r>
            <a:endParaRPr sz="2444">
              <a:solidFill>
                <a:srgbClr val="FFFFFF"/>
              </a:solidFill>
              <a:latin typeface="Georgia"/>
              <a:ea typeface="Georgia"/>
              <a:cs typeface="Georgia"/>
              <a:sym typeface="Georgia"/>
            </a:endParaRPr>
          </a:p>
        </p:txBody>
      </p:sp>
      <p:sp>
        <p:nvSpPr>
          <p:cNvPr id="610" name="Google Shape;61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
        <p:nvSpPr>
          <p:cNvPr id="611" name="Google Shape;611;p60"/>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Contextual Correctness can be learned from large scale source- code dataset.</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None/>
            </a:pPr>
            <a:r>
              <a:rPr lang="en">
                <a:solidFill>
                  <a:srgbClr val="0944A1"/>
                </a:solidFill>
                <a:latin typeface="Georgia"/>
                <a:ea typeface="Georgia"/>
                <a:cs typeface="Georgia"/>
                <a:sym typeface="Georgia"/>
              </a:rPr>
              <a:t>Developed large scale pre-trained models for different SE tasks.</a:t>
            </a:r>
            <a:endParaRPr>
              <a:solidFill>
                <a:srgbClr val="000000"/>
              </a:solidFill>
              <a:latin typeface="Georgia"/>
              <a:ea typeface="Georgia"/>
              <a:cs typeface="Georgia"/>
              <a:sym typeface="Georgi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pic>
        <p:nvPicPr>
          <p:cNvPr id="617" name="Google Shape;617;p61"/>
          <p:cNvPicPr preferRelativeResize="0"/>
          <p:nvPr/>
        </p:nvPicPr>
        <p:blipFill>
          <a:blip r:embed="rId3">
            <a:alphaModFix/>
          </a:blip>
          <a:stretch>
            <a:fillRect/>
          </a:stretch>
        </p:blipFill>
        <p:spPr>
          <a:xfrm>
            <a:off x="1398753" y="1374046"/>
            <a:ext cx="6692551" cy="1808259"/>
          </a:xfrm>
          <a:prstGeom prst="rect">
            <a:avLst/>
          </a:prstGeom>
          <a:noFill/>
          <a:ln>
            <a:noFill/>
          </a:ln>
        </p:spPr>
      </p:pic>
      <p:pic>
        <p:nvPicPr>
          <p:cNvPr id="618" name="Google Shape;618;p61"/>
          <p:cNvPicPr preferRelativeResize="0"/>
          <p:nvPr/>
        </p:nvPicPr>
        <p:blipFill>
          <a:blip r:embed="rId4">
            <a:alphaModFix/>
          </a:blip>
          <a:stretch>
            <a:fillRect/>
          </a:stretch>
        </p:blipFill>
        <p:spPr>
          <a:xfrm>
            <a:off x="1398753" y="1459252"/>
            <a:ext cx="6704150" cy="1716536"/>
          </a:xfrm>
          <a:prstGeom prst="rect">
            <a:avLst/>
          </a:prstGeom>
          <a:noFill/>
          <a:ln>
            <a:noFill/>
          </a:ln>
        </p:spPr>
      </p:pic>
      <p:sp>
        <p:nvSpPr>
          <p:cNvPr id="619" name="Google Shape;619;p61"/>
          <p:cNvSpPr/>
          <p:nvPr/>
        </p:nvSpPr>
        <p:spPr>
          <a:xfrm>
            <a:off x="1519248" y="3302230"/>
            <a:ext cx="3229200" cy="866100"/>
          </a:xfrm>
          <a:prstGeom prst="cloudCallout">
            <a:avLst>
              <a:gd name="adj1" fmla="val 20254"/>
              <a:gd name="adj2" fmla="val -100812"/>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Courier New"/>
                <a:ea typeface="Courier New"/>
                <a:cs typeface="Courier New"/>
                <a:sym typeface="Courier New"/>
              </a:rPr>
              <a:t>Language Model</a:t>
            </a:r>
            <a:endParaRPr sz="2000" b="1">
              <a:latin typeface="Courier New"/>
              <a:ea typeface="Courier New"/>
              <a:cs typeface="Courier New"/>
              <a:sym typeface="Courier New"/>
            </a:endParaRPr>
          </a:p>
        </p:txBody>
      </p:sp>
      <p:sp>
        <p:nvSpPr>
          <p:cNvPr id="620" name="Google Shape;620;p61"/>
          <p:cNvSpPr/>
          <p:nvPr/>
        </p:nvSpPr>
        <p:spPr>
          <a:xfrm>
            <a:off x="5224433" y="3241116"/>
            <a:ext cx="2896800" cy="1118400"/>
          </a:xfrm>
          <a:prstGeom prst="cloudCallout">
            <a:avLst>
              <a:gd name="adj1" fmla="val -33438"/>
              <a:gd name="adj2" fmla="val -83604"/>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Courier New"/>
                <a:ea typeface="Courier New"/>
                <a:cs typeface="Courier New"/>
                <a:sym typeface="Courier New"/>
              </a:rPr>
              <a:t>Edit Model</a:t>
            </a:r>
            <a:endParaRPr sz="2000" b="1">
              <a:latin typeface="Courier New"/>
              <a:ea typeface="Courier New"/>
              <a:cs typeface="Courier New"/>
              <a:sym typeface="Courier New"/>
            </a:endParaRPr>
          </a:p>
        </p:txBody>
      </p:sp>
      <p:sp>
        <p:nvSpPr>
          <p:cNvPr id="621" name="Google Shape;621;p61"/>
          <p:cNvSpPr/>
          <p:nvPr/>
        </p:nvSpPr>
        <p:spPr>
          <a:xfrm>
            <a:off x="1519248" y="3302230"/>
            <a:ext cx="3229200" cy="866100"/>
          </a:xfrm>
          <a:prstGeom prst="cloudCallout">
            <a:avLst>
              <a:gd name="adj1" fmla="val 20254"/>
              <a:gd name="adj2" fmla="val -100812"/>
            </a:avLst>
          </a:prstGeom>
          <a:solidFill>
            <a:srgbClr val="1A0684"/>
          </a:solid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lt1"/>
                </a:solidFill>
                <a:latin typeface="Courier New"/>
                <a:ea typeface="Courier New"/>
                <a:cs typeface="Courier New"/>
                <a:sym typeface="Courier New"/>
              </a:rPr>
              <a:t>Language Model</a:t>
            </a:r>
            <a:endParaRPr sz="2400" b="1">
              <a:solidFill>
                <a:schemeClr val="lt1"/>
              </a:solidFill>
              <a:latin typeface="Courier New"/>
              <a:ea typeface="Courier New"/>
              <a:cs typeface="Courier New"/>
              <a:sym typeface="Courier New"/>
            </a:endParaRPr>
          </a:p>
        </p:txBody>
      </p:sp>
      <p:sp>
        <p:nvSpPr>
          <p:cNvPr id="622" name="Google Shape;622;p61"/>
          <p:cNvSpPr/>
          <p:nvPr/>
        </p:nvSpPr>
        <p:spPr>
          <a:xfrm>
            <a:off x="823625" y="685625"/>
            <a:ext cx="2077200" cy="439200"/>
          </a:xfrm>
          <a:prstGeom prst="wedgeRoundRectCallout">
            <a:avLst>
              <a:gd name="adj1" fmla="val 1854"/>
              <a:gd name="adj2" fmla="val 14752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Before Edit</a:t>
            </a:r>
            <a:endParaRPr sz="1600">
              <a:latin typeface="Georgia"/>
              <a:ea typeface="Georgia"/>
              <a:cs typeface="Georgia"/>
              <a:sym typeface="Georgia"/>
            </a:endParaRPr>
          </a:p>
        </p:txBody>
      </p:sp>
      <p:sp>
        <p:nvSpPr>
          <p:cNvPr id="623" name="Google Shape;623;p61"/>
          <p:cNvSpPr/>
          <p:nvPr/>
        </p:nvSpPr>
        <p:spPr>
          <a:xfrm>
            <a:off x="6527197" y="685625"/>
            <a:ext cx="2077200" cy="439200"/>
          </a:xfrm>
          <a:prstGeom prst="wedgeRoundRectCallout">
            <a:avLst>
              <a:gd name="adj1" fmla="val -4794"/>
              <a:gd name="adj2" fmla="val 15055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After Edit</a:t>
            </a:r>
            <a:endParaRPr sz="16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17"/>
                                        </p:tgtEl>
                                      </p:cBhvr>
                                    </p:animEffect>
                                    <p:set>
                                      <p:cBhvr>
                                        <p:cTn id="7" dur="1" fill="hold">
                                          <p:stCondLst>
                                            <p:cond delay="1000"/>
                                          </p:stCondLst>
                                        </p:cTn>
                                        <p:tgtEl>
                                          <p:spTgt spid="61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18"/>
                                        </p:tgtEl>
                                        <p:attrNameLst>
                                          <p:attrName>style.visibility</p:attrName>
                                        </p:attrNameLst>
                                      </p:cBhvr>
                                      <p:to>
                                        <p:strVal val="visible"/>
                                      </p:to>
                                    </p:set>
                                    <p:animEffect transition="in" filter="fade">
                                      <p:cBhvr>
                                        <p:cTn id="10" dur="1000"/>
                                        <p:tgtEl>
                                          <p:spTgt spid="618"/>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619"/>
                                        </p:tgtEl>
                                        <p:attrNameLst>
                                          <p:attrName>style.visibility</p:attrName>
                                        </p:attrNameLst>
                                      </p:cBhvr>
                                      <p:to>
                                        <p:strVal val="visible"/>
                                      </p:to>
                                    </p:set>
                                    <p:anim calcmode="lin" valueType="num">
                                      <p:cBhvr additive="base">
                                        <p:cTn id="15" dur="1000"/>
                                        <p:tgtEl>
                                          <p:spTgt spid="619"/>
                                        </p:tgtEl>
                                        <p:attrNameLst>
                                          <p:attrName>ppt_w</p:attrName>
                                        </p:attrNameLst>
                                      </p:cBhvr>
                                      <p:tavLst>
                                        <p:tav tm="0">
                                          <p:val>
                                            <p:strVal val="0"/>
                                          </p:val>
                                        </p:tav>
                                        <p:tav tm="100000">
                                          <p:val>
                                            <p:strVal val="#ppt_w"/>
                                          </p:val>
                                        </p:tav>
                                      </p:tavLst>
                                    </p:anim>
                                    <p:anim calcmode="lin" valueType="num">
                                      <p:cBhvr additive="base">
                                        <p:cTn id="16" dur="1000"/>
                                        <p:tgtEl>
                                          <p:spTgt spid="61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620"/>
                                        </p:tgtEl>
                                        <p:attrNameLst>
                                          <p:attrName>style.visibility</p:attrName>
                                        </p:attrNameLst>
                                      </p:cBhvr>
                                      <p:to>
                                        <p:strVal val="visible"/>
                                      </p:to>
                                    </p:set>
                                    <p:anim calcmode="lin" valueType="num">
                                      <p:cBhvr additive="base">
                                        <p:cTn id="19" dur="1000"/>
                                        <p:tgtEl>
                                          <p:spTgt spid="620"/>
                                        </p:tgtEl>
                                        <p:attrNameLst>
                                          <p:attrName>ppt_w</p:attrName>
                                        </p:attrNameLst>
                                      </p:cBhvr>
                                      <p:tavLst>
                                        <p:tav tm="0">
                                          <p:val>
                                            <p:strVal val="0"/>
                                          </p:val>
                                        </p:tav>
                                        <p:tav tm="100000">
                                          <p:val>
                                            <p:strVal val="#ppt_w"/>
                                          </p:val>
                                        </p:tav>
                                      </p:tavLst>
                                    </p:anim>
                                    <p:anim calcmode="lin" valueType="num">
                                      <p:cBhvr additive="base">
                                        <p:cTn id="20" dur="1000"/>
                                        <p:tgtEl>
                                          <p:spTgt spid="620"/>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21"/>
                                        </p:tgtEl>
                                        <p:attrNameLst>
                                          <p:attrName>style.visibility</p:attrName>
                                        </p:attrNameLst>
                                      </p:cBhvr>
                                      <p:to>
                                        <p:strVal val="visible"/>
                                      </p:to>
                                    </p:set>
                                    <p:animEffect transition="in" filter="fade">
                                      <p:cBhvr>
                                        <p:cTn id="25" dur="1000"/>
                                        <p:tgtEl>
                                          <p:spTgt spid="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p:nvPr/>
        </p:nvSpPr>
        <p:spPr>
          <a:xfrm>
            <a:off x="570725" y="1356714"/>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3444775" y="2232863"/>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latin typeface="Georgia"/>
                <a:ea typeface="Georgia"/>
                <a:cs typeface="Georgia"/>
                <a:sym typeface="Georgia"/>
              </a:rPr>
              <a:t>Automating Code Edits - Template/Search based</a:t>
            </a:r>
            <a:endParaRPr>
              <a:latin typeface="Georgia"/>
              <a:ea typeface="Georgia"/>
              <a:cs typeface="Georgia"/>
              <a:sym typeface="Georgia"/>
            </a:endParaRPr>
          </a:p>
        </p:txBody>
      </p:sp>
      <p:sp>
        <p:nvSpPr>
          <p:cNvPr id="102" name="Google Shape;102;p17"/>
          <p:cNvSpPr/>
          <p:nvPr/>
        </p:nvSpPr>
        <p:spPr>
          <a:xfrm>
            <a:off x="1707600" y="1802338"/>
            <a:ext cx="18957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4290675" y="2837088"/>
            <a:ext cx="19638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4290675" y="1702463"/>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Match Found</a:t>
            </a:r>
            <a:endParaRPr b="1">
              <a:solidFill>
                <a:srgbClr val="38761D"/>
              </a:solidFill>
              <a:latin typeface="Courier New"/>
              <a:ea typeface="Courier New"/>
              <a:cs typeface="Courier New"/>
              <a:sym typeface="Courier New"/>
            </a:endParaRPr>
          </a:p>
        </p:txBody>
      </p:sp>
      <p:grpSp>
        <p:nvGrpSpPr>
          <p:cNvPr id="105" name="Google Shape;105;p17"/>
          <p:cNvGrpSpPr/>
          <p:nvPr/>
        </p:nvGrpSpPr>
        <p:grpSpPr>
          <a:xfrm>
            <a:off x="578128" y="1286735"/>
            <a:ext cx="3144114" cy="1274090"/>
            <a:chOff x="660550" y="1146700"/>
            <a:chExt cx="3144114" cy="1274090"/>
          </a:xfrm>
        </p:grpSpPr>
        <p:sp>
          <p:nvSpPr>
            <p:cNvPr id="106" name="Google Shape;106;p17"/>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07" name="Google Shape;107;p17"/>
            <p:cNvPicPr preferRelativeResize="0"/>
            <p:nvPr/>
          </p:nvPicPr>
          <p:blipFill>
            <a:blip r:embed="rId3">
              <a:alphaModFix/>
            </a:blip>
            <a:stretch>
              <a:fillRect/>
            </a:stretch>
          </p:blipFill>
          <p:spPr>
            <a:xfrm>
              <a:off x="754905" y="1334215"/>
              <a:ext cx="3049759" cy="1086575"/>
            </a:xfrm>
            <a:prstGeom prst="rect">
              <a:avLst/>
            </a:prstGeom>
            <a:noFill/>
            <a:ln>
              <a:noFill/>
            </a:ln>
          </p:spPr>
        </p:pic>
      </p:grpSp>
      <p:pic>
        <p:nvPicPr>
          <p:cNvPr id="108" name="Google Shape;108;p17"/>
          <p:cNvPicPr preferRelativeResize="0"/>
          <p:nvPr/>
        </p:nvPicPr>
        <p:blipFill>
          <a:blip r:embed="rId4">
            <a:alphaModFix/>
          </a:blip>
          <a:stretch>
            <a:fillRect/>
          </a:stretch>
        </p:blipFill>
        <p:spPr>
          <a:xfrm>
            <a:off x="3582081" y="2288635"/>
            <a:ext cx="4954200" cy="1433700"/>
          </a:xfrm>
          <a:prstGeom prst="rect">
            <a:avLst/>
          </a:prstGeom>
          <a:noFill/>
          <a:ln>
            <a:noFill/>
          </a:ln>
        </p:spPr>
      </p:pic>
      <p:sp>
        <p:nvSpPr>
          <p:cNvPr id="109" name="Google Shape;10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1000"/>
                                        <p:tgtEl>
                                          <p:spTgt spid="102"/>
                                        </p:tgtEl>
                                      </p:cBhvr>
                                    </p:animEffect>
                                  </p:childTnLst>
                                </p:cTn>
                              </p:par>
                              <p:par>
                                <p:cTn id="16" presetID="10" presetClass="entr" presetSubtype="0"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childTnLst>
                                </p:cTn>
                              </p:par>
                              <p:par>
                                <p:cTn id="19" presetID="10"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pSp>
        <p:nvGrpSpPr>
          <p:cNvPr id="629" name="Google Shape;629;p62"/>
          <p:cNvGrpSpPr/>
          <p:nvPr/>
        </p:nvGrpSpPr>
        <p:grpSpPr>
          <a:xfrm>
            <a:off x="2198902" y="753475"/>
            <a:ext cx="4498698" cy="2849775"/>
            <a:chOff x="1970302" y="2048875"/>
            <a:chExt cx="4498698" cy="2849775"/>
          </a:xfrm>
        </p:grpSpPr>
        <p:pic>
          <p:nvPicPr>
            <p:cNvPr id="630" name="Google Shape;630;p62"/>
            <p:cNvPicPr preferRelativeResize="0"/>
            <p:nvPr/>
          </p:nvPicPr>
          <p:blipFill rotWithShape="1">
            <a:blip r:embed="rId3">
              <a:alphaModFix/>
            </a:blip>
            <a:srcRect l="28803" r="27595"/>
            <a:stretch/>
          </p:blipFill>
          <p:spPr>
            <a:xfrm>
              <a:off x="4072800" y="2600250"/>
              <a:ext cx="2396200" cy="1314450"/>
            </a:xfrm>
            <a:prstGeom prst="rect">
              <a:avLst/>
            </a:prstGeom>
            <a:noFill/>
            <a:ln>
              <a:noFill/>
            </a:ln>
          </p:spPr>
        </p:pic>
        <p:pic>
          <p:nvPicPr>
            <p:cNvPr id="631" name="Google Shape;631;p62"/>
            <p:cNvPicPr preferRelativeResize="0"/>
            <p:nvPr/>
          </p:nvPicPr>
          <p:blipFill rotWithShape="1">
            <a:blip r:embed="rId3">
              <a:alphaModFix/>
            </a:blip>
            <a:srcRect t="10218" r="83697" b="5881"/>
            <a:stretch/>
          </p:blipFill>
          <p:spPr>
            <a:xfrm>
              <a:off x="2066850" y="2048875"/>
              <a:ext cx="895950" cy="1102750"/>
            </a:xfrm>
            <a:prstGeom prst="rect">
              <a:avLst/>
            </a:prstGeom>
            <a:noFill/>
            <a:ln>
              <a:noFill/>
            </a:ln>
          </p:spPr>
        </p:pic>
        <p:pic>
          <p:nvPicPr>
            <p:cNvPr id="632" name="Google Shape;632;p62"/>
            <p:cNvPicPr preferRelativeResize="0"/>
            <p:nvPr/>
          </p:nvPicPr>
          <p:blipFill rotWithShape="1">
            <a:blip r:embed="rId3">
              <a:alphaModFix/>
            </a:blip>
            <a:srcRect l="81941"/>
            <a:stretch/>
          </p:blipFill>
          <p:spPr>
            <a:xfrm>
              <a:off x="1970302" y="3584200"/>
              <a:ext cx="992501" cy="1314450"/>
            </a:xfrm>
            <a:prstGeom prst="rect">
              <a:avLst/>
            </a:prstGeom>
            <a:noFill/>
            <a:ln>
              <a:noFill/>
            </a:ln>
          </p:spPr>
        </p:pic>
        <p:cxnSp>
          <p:nvCxnSpPr>
            <p:cNvPr id="633" name="Google Shape;633;p62"/>
            <p:cNvCxnSpPr>
              <a:stCxn id="631" idx="3"/>
              <a:endCxn id="630" idx="1"/>
            </p:cNvCxnSpPr>
            <p:nvPr/>
          </p:nvCxnSpPr>
          <p:spPr>
            <a:xfrm>
              <a:off x="2962800" y="2600250"/>
              <a:ext cx="1110000" cy="657300"/>
            </a:xfrm>
            <a:prstGeom prst="straightConnector1">
              <a:avLst/>
            </a:prstGeom>
            <a:noFill/>
            <a:ln w="19050" cap="flat" cmpd="sng">
              <a:solidFill>
                <a:srgbClr val="351C75"/>
              </a:solidFill>
              <a:prstDash val="solid"/>
              <a:round/>
              <a:headEnd type="none" w="med" len="med"/>
              <a:tailEnd type="triangle" w="med" len="med"/>
            </a:ln>
          </p:spPr>
        </p:cxnSp>
        <p:cxnSp>
          <p:nvCxnSpPr>
            <p:cNvPr id="634" name="Google Shape;634;p62"/>
            <p:cNvCxnSpPr>
              <a:stCxn id="632" idx="3"/>
              <a:endCxn id="630" idx="1"/>
            </p:cNvCxnSpPr>
            <p:nvPr/>
          </p:nvCxnSpPr>
          <p:spPr>
            <a:xfrm rot="10800000" flipH="1">
              <a:off x="2962803" y="3257425"/>
              <a:ext cx="1110000" cy="984000"/>
            </a:xfrm>
            <a:prstGeom prst="straightConnector1">
              <a:avLst/>
            </a:prstGeom>
            <a:noFill/>
            <a:ln w="19050" cap="flat" cmpd="sng">
              <a:solidFill>
                <a:srgbClr val="351C75"/>
              </a:solidFill>
              <a:prstDash val="solid"/>
              <a:round/>
              <a:headEnd type="none" w="med" len="med"/>
              <a:tailEnd type="triangle" w="med" len="med"/>
            </a:ln>
          </p:spPr>
        </p:cxnSp>
      </p:grpSp>
      <p:sp>
        <p:nvSpPr>
          <p:cNvPr id="635" name="Google Shape;635;p62"/>
          <p:cNvSpPr/>
          <p:nvPr/>
        </p:nvSpPr>
        <p:spPr>
          <a:xfrm>
            <a:off x="499975" y="4038425"/>
            <a:ext cx="8048700" cy="572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274E13"/>
                </a:solidFill>
                <a:latin typeface="Georgia"/>
                <a:ea typeface="Georgia"/>
                <a:cs typeface="Georgia"/>
                <a:sym typeface="Georgia"/>
              </a:rPr>
              <a:t>Pretraining - </a:t>
            </a:r>
            <a:r>
              <a:rPr lang="en" sz="1800" b="1">
                <a:solidFill>
                  <a:srgbClr val="FF0000"/>
                </a:solidFill>
                <a:latin typeface="Georgia"/>
                <a:ea typeface="Georgia"/>
                <a:cs typeface="Georgia"/>
                <a:sym typeface="Georgia"/>
              </a:rPr>
              <a:t>Embed</a:t>
            </a:r>
            <a:r>
              <a:rPr lang="en" sz="1800">
                <a:solidFill>
                  <a:srgbClr val="351C75"/>
                </a:solidFill>
                <a:latin typeface="Georgia"/>
                <a:ea typeface="Georgia"/>
                <a:cs typeface="Georgia"/>
                <a:sym typeface="Georgia"/>
              </a:rPr>
              <a:t> the knowledge of </a:t>
            </a:r>
            <a:r>
              <a:rPr lang="en" sz="1800" b="1">
                <a:solidFill>
                  <a:srgbClr val="0000FF"/>
                </a:solidFill>
                <a:latin typeface="Georgia"/>
                <a:ea typeface="Georgia"/>
                <a:cs typeface="Georgia"/>
                <a:sym typeface="Georgia"/>
              </a:rPr>
              <a:t>input and output</a:t>
            </a:r>
            <a:r>
              <a:rPr lang="en" sz="1800">
                <a:solidFill>
                  <a:srgbClr val="351C75"/>
                </a:solidFill>
                <a:latin typeface="Georgia"/>
                <a:ea typeface="Georgia"/>
                <a:cs typeface="Georgia"/>
                <a:sym typeface="Georgia"/>
              </a:rPr>
              <a:t> into the model.</a:t>
            </a:r>
            <a:endParaRPr sz="1800">
              <a:solidFill>
                <a:srgbClr val="351C75"/>
              </a:solidFill>
              <a:latin typeface="Georgia"/>
              <a:ea typeface="Georgia"/>
              <a:cs typeface="Georgia"/>
              <a:sym typeface="Georgi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pic>
        <p:nvPicPr>
          <p:cNvPr id="641" name="Google Shape;641;p63"/>
          <p:cNvPicPr preferRelativeResize="0"/>
          <p:nvPr/>
        </p:nvPicPr>
        <p:blipFill>
          <a:blip r:embed="rId3">
            <a:alphaModFix/>
          </a:blip>
          <a:stretch>
            <a:fillRect/>
          </a:stretch>
        </p:blipFill>
        <p:spPr>
          <a:xfrm>
            <a:off x="1423988" y="1457325"/>
            <a:ext cx="6296025" cy="1619250"/>
          </a:xfrm>
          <a:prstGeom prst="rect">
            <a:avLst/>
          </a:prstGeom>
          <a:noFill/>
          <a:ln>
            <a:noFill/>
          </a:ln>
        </p:spPr>
      </p:pic>
      <p:sp>
        <p:nvSpPr>
          <p:cNvPr id="642" name="Google Shape;642;p63"/>
          <p:cNvSpPr/>
          <p:nvPr/>
        </p:nvSpPr>
        <p:spPr>
          <a:xfrm>
            <a:off x="463100" y="473000"/>
            <a:ext cx="7777500" cy="542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Georgia"/>
                <a:ea typeface="Georgia"/>
                <a:cs typeface="Georgia"/>
                <a:sym typeface="Georgia"/>
              </a:rPr>
              <a:t>PLBART - Pretraining both encoder and decoder. </a:t>
            </a:r>
            <a:endParaRPr sz="2500">
              <a:latin typeface="Georgia"/>
              <a:ea typeface="Georgia"/>
              <a:cs typeface="Georgia"/>
              <a:sym typeface="Georgia"/>
            </a:endParaRPr>
          </a:p>
        </p:txBody>
      </p:sp>
      <p:sp>
        <p:nvSpPr>
          <p:cNvPr id="643" name="Google Shape;643;p63"/>
          <p:cNvSpPr/>
          <p:nvPr/>
        </p:nvSpPr>
        <p:spPr>
          <a:xfrm>
            <a:off x="942975" y="3711900"/>
            <a:ext cx="7090500" cy="720300"/>
          </a:xfrm>
          <a:prstGeom prst="cloudCallout">
            <a:avLst>
              <a:gd name="adj1" fmla="val -735"/>
              <a:gd name="adj2" fmla="val -1232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Georgia"/>
                <a:ea typeface="Georgia"/>
                <a:cs typeface="Georgia"/>
                <a:sym typeface="Georgia"/>
              </a:rPr>
              <a:t>What Type of Model should we use?</a:t>
            </a:r>
            <a:endParaRPr sz="2100">
              <a:latin typeface="Georgia"/>
              <a:ea typeface="Georgia"/>
              <a:cs typeface="Georgia"/>
              <a:sym typeface="Georgia"/>
            </a:endParaRPr>
          </a:p>
        </p:txBody>
      </p:sp>
      <p:sp>
        <p:nvSpPr>
          <p:cNvPr id="644" name="Google Shape;644;p63"/>
          <p:cNvSpPr/>
          <p:nvPr/>
        </p:nvSpPr>
        <p:spPr>
          <a:xfrm>
            <a:off x="1375746" y="1961250"/>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645" name="Google Shape;645;p63"/>
          <p:cNvSpPr/>
          <p:nvPr/>
        </p:nvSpPr>
        <p:spPr>
          <a:xfrm>
            <a:off x="4675475" y="1961250"/>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Courier New"/>
                <a:ea typeface="Courier New"/>
                <a:cs typeface="Courier New"/>
                <a:sym typeface="Courier New"/>
              </a:rPr>
              <a:t>Decoder</a:t>
            </a:r>
            <a:endParaRPr sz="2400" b="1">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4"/>
          <p:cNvPicPr preferRelativeResize="0"/>
          <p:nvPr/>
        </p:nvPicPr>
        <p:blipFill>
          <a:blip r:embed="rId3">
            <a:alphaModFix/>
          </a:blip>
          <a:stretch>
            <a:fillRect/>
          </a:stretch>
        </p:blipFill>
        <p:spPr>
          <a:xfrm>
            <a:off x="1865000" y="3075365"/>
            <a:ext cx="5694993" cy="1096585"/>
          </a:xfrm>
          <a:prstGeom prst="rect">
            <a:avLst/>
          </a:prstGeom>
          <a:noFill/>
          <a:ln>
            <a:noFill/>
          </a:ln>
        </p:spPr>
      </p:pic>
      <p:pic>
        <p:nvPicPr>
          <p:cNvPr id="651" name="Google Shape;651;p64"/>
          <p:cNvPicPr preferRelativeResize="0"/>
          <p:nvPr/>
        </p:nvPicPr>
        <p:blipFill>
          <a:blip r:embed="rId4">
            <a:alphaModFix/>
          </a:blip>
          <a:stretch>
            <a:fillRect/>
          </a:stretch>
        </p:blipFill>
        <p:spPr>
          <a:xfrm>
            <a:off x="1863050" y="1766950"/>
            <a:ext cx="5695001" cy="393600"/>
          </a:xfrm>
          <a:prstGeom prst="rect">
            <a:avLst/>
          </a:prstGeom>
          <a:noFill/>
          <a:ln>
            <a:noFill/>
          </a:ln>
        </p:spPr>
      </p:pic>
      <p:pic>
        <p:nvPicPr>
          <p:cNvPr id="652" name="Google Shape;652;p64"/>
          <p:cNvPicPr preferRelativeResize="0"/>
          <p:nvPr/>
        </p:nvPicPr>
        <p:blipFill>
          <a:blip r:embed="rId5">
            <a:alphaModFix/>
          </a:blip>
          <a:stretch>
            <a:fillRect/>
          </a:stretch>
        </p:blipFill>
        <p:spPr>
          <a:xfrm>
            <a:off x="1863050" y="1766950"/>
            <a:ext cx="5695001" cy="393600"/>
          </a:xfrm>
          <a:prstGeom prst="rect">
            <a:avLst/>
          </a:prstGeom>
          <a:noFill/>
          <a:ln>
            <a:noFill/>
          </a:ln>
        </p:spPr>
      </p:pic>
      <p:pic>
        <p:nvPicPr>
          <p:cNvPr id="653" name="Google Shape;653;p64"/>
          <p:cNvPicPr preferRelativeResize="0"/>
          <p:nvPr/>
        </p:nvPicPr>
        <p:blipFill>
          <a:blip r:embed="rId6">
            <a:alphaModFix/>
          </a:blip>
          <a:stretch>
            <a:fillRect/>
          </a:stretch>
        </p:blipFill>
        <p:spPr>
          <a:xfrm>
            <a:off x="1863050" y="1766950"/>
            <a:ext cx="5695001" cy="393600"/>
          </a:xfrm>
          <a:prstGeom prst="rect">
            <a:avLst/>
          </a:prstGeom>
          <a:noFill/>
          <a:ln>
            <a:noFill/>
          </a:ln>
        </p:spPr>
      </p:pic>
      <p:pic>
        <p:nvPicPr>
          <p:cNvPr id="654" name="Google Shape;654;p64"/>
          <p:cNvPicPr preferRelativeResize="0"/>
          <p:nvPr/>
        </p:nvPicPr>
        <p:blipFill>
          <a:blip r:embed="rId7">
            <a:alphaModFix/>
          </a:blip>
          <a:stretch>
            <a:fillRect/>
          </a:stretch>
        </p:blipFill>
        <p:spPr>
          <a:xfrm>
            <a:off x="1863050" y="1766950"/>
            <a:ext cx="5695001" cy="393600"/>
          </a:xfrm>
          <a:prstGeom prst="rect">
            <a:avLst/>
          </a:prstGeom>
          <a:noFill/>
          <a:ln>
            <a:noFill/>
          </a:ln>
        </p:spPr>
      </p:pic>
      <p:sp>
        <p:nvSpPr>
          <p:cNvPr id="655" name="Google Shape;65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656" name="Google Shape;656;p64"/>
          <p:cNvSpPr txBox="1"/>
          <p:nvPr/>
        </p:nvSpPr>
        <p:spPr>
          <a:xfrm>
            <a:off x="334350" y="334925"/>
            <a:ext cx="8377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Georgia"/>
                <a:ea typeface="Georgia"/>
                <a:cs typeface="Georgia"/>
                <a:sym typeface="Georgia"/>
              </a:rPr>
              <a:t>Recurrent Model Vs. Transformer Model</a:t>
            </a:r>
            <a:endParaRPr sz="2500">
              <a:latin typeface="Georgia"/>
              <a:ea typeface="Georgia"/>
              <a:cs typeface="Georgia"/>
              <a:sym typeface="Georgia"/>
            </a:endParaRPr>
          </a:p>
        </p:txBody>
      </p:sp>
      <p:sp>
        <p:nvSpPr>
          <p:cNvPr id="657" name="Google Shape;657;p64"/>
          <p:cNvSpPr txBox="1"/>
          <p:nvPr/>
        </p:nvSpPr>
        <p:spPr>
          <a:xfrm>
            <a:off x="414950" y="1151350"/>
            <a:ext cx="30000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Georgia"/>
              <a:buAutoNum type="arabicPeriod"/>
            </a:pPr>
            <a:r>
              <a:rPr lang="en" sz="2000">
                <a:solidFill>
                  <a:schemeClr val="dk1"/>
                </a:solidFill>
                <a:latin typeface="Georgia"/>
                <a:ea typeface="Georgia"/>
                <a:cs typeface="Georgia"/>
                <a:sym typeface="Georgia"/>
              </a:rPr>
              <a:t>Recurrent Model</a:t>
            </a:r>
            <a:endParaRPr sz="2000"/>
          </a:p>
        </p:txBody>
      </p:sp>
      <p:sp>
        <p:nvSpPr>
          <p:cNvPr id="658" name="Google Shape;658;p64"/>
          <p:cNvSpPr txBox="1"/>
          <p:nvPr/>
        </p:nvSpPr>
        <p:spPr>
          <a:xfrm>
            <a:off x="414950" y="241935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Georgia"/>
                <a:ea typeface="Georgia"/>
                <a:cs typeface="Georgia"/>
                <a:sym typeface="Georgia"/>
              </a:rPr>
              <a:t>2.    Transformer Model</a:t>
            </a:r>
            <a:endParaRPr sz="2000"/>
          </a:p>
        </p:txBody>
      </p:sp>
      <p:pic>
        <p:nvPicPr>
          <p:cNvPr id="659" name="Google Shape;659;p64"/>
          <p:cNvPicPr preferRelativeResize="0"/>
          <p:nvPr/>
        </p:nvPicPr>
        <p:blipFill>
          <a:blip r:embed="rId8">
            <a:alphaModFix/>
          </a:blip>
          <a:stretch>
            <a:fillRect/>
          </a:stretch>
        </p:blipFill>
        <p:spPr>
          <a:xfrm>
            <a:off x="1865000" y="3067575"/>
            <a:ext cx="5695001" cy="1096585"/>
          </a:xfrm>
          <a:prstGeom prst="rect">
            <a:avLst/>
          </a:prstGeom>
          <a:noFill/>
          <a:ln>
            <a:noFill/>
          </a:ln>
        </p:spPr>
      </p:pic>
      <p:sp>
        <p:nvSpPr>
          <p:cNvPr id="660" name="Google Shape;660;p64"/>
          <p:cNvSpPr/>
          <p:nvPr/>
        </p:nvSpPr>
        <p:spPr>
          <a:xfrm>
            <a:off x="6609475" y="3356125"/>
            <a:ext cx="950400" cy="435900"/>
          </a:xfrm>
          <a:prstGeom prst="roundRect">
            <a:avLst>
              <a:gd name="adj" fmla="val 16667"/>
            </a:avLst>
          </a:prstGeom>
          <a:solidFill>
            <a:srgbClr val="F5F5A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T4</a:t>
            </a:r>
            <a:endParaRPr sz="2200">
              <a:latin typeface="Times New Roman"/>
              <a:ea typeface="Times New Roman"/>
              <a:cs typeface="Times New Roman"/>
              <a:sym typeface="Times New Roman"/>
            </a:endParaRPr>
          </a:p>
        </p:txBody>
      </p:sp>
      <p:pic>
        <p:nvPicPr>
          <p:cNvPr id="661" name="Google Shape;661;p64"/>
          <p:cNvPicPr preferRelativeResize="0"/>
          <p:nvPr/>
        </p:nvPicPr>
        <p:blipFill rotWithShape="1">
          <a:blip r:embed="rId8">
            <a:alphaModFix/>
          </a:blip>
          <a:srcRect b="74377"/>
          <a:stretch/>
        </p:blipFill>
        <p:spPr>
          <a:xfrm>
            <a:off x="1754102" y="2962525"/>
            <a:ext cx="5909300" cy="39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2"/>
                                        </p:tgtEl>
                                        <p:attrNameLst>
                                          <p:attrName>style.visibility</p:attrName>
                                        </p:attrNameLst>
                                      </p:cBhvr>
                                      <p:to>
                                        <p:strVal val="visible"/>
                                      </p:to>
                                    </p:set>
                                    <p:animEffect transition="in" filter="fade">
                                      <p:cBhvr>
                                        <p:cTn id="17" dur="1000"/>
                                        <p:tgtEl>
                                          <p:spTgt spid="6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3"/>
                                        </p:tgtEl>
                                        <p:attrNameLst>
                                          <p:attrName>style.visibility</p:attrName>
                                        </p:attrNameLst>
                                      </p:cBhvr>
                                      <p:to>
                                        <p:strVal val="visible"/>
                                      </p:to>
                                    </p:set>
                                    <p:animEffect transition="in" filter="fade">
                                      <p:cBhvr>
                                        <p:cTn id="22" dur="1000"/>
                                        <p:tgtEl>
                                          <p:spTgt spid="6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4"/>
                                        </p:tgtEl>
                                        <p:attrNameLst>
                                          <p:attrName>style.visibility</p:attrName>
                                        </p:attrNameLst>
                                      </p:cBhvr>
                                      <p:to>
                                        <p:strVal val="visible"/>
                                      </p:to>
                                    </p:set>
                                    <p:animEffect transition="in" filter="fade">
                                      <p:cBhvr>
                                        <p:cTn id="27" dur="1000"/>
                                        <p:tgtEl>
                                          <p:spTgt spid="6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8"/>
                                        </p:tgtEl>
                                        <p:attrNameLst>
                                          <p:attrName>style.visibility</p:attrName>
                                        </p:attrNameLst>
                                      </p:cBhvr>
                                      <p:to>
                                        <p:strVal val="visible"/>
                                      </p:to>
                                    </p:set>
                                    <p:animEffect transition="in" filter="fade">
                                      <p:cBhvr>
                                        <p:cTn id="32" dur="1000"/>
                                        <p:tgtEl>
                                          <p:spTgt spid="6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50"/>
                                        </p:tgtEl>
                                        <p:attrNameLst>
                                          <p:attrName>style.visibility</p:attrName>
                                        </p:attrNameLst>
                                      </p:cBhvr>
                                      <p:to>
                                        <p:strVal val="visible"/>
                                      </p:to>
                                    </p:set>
                                    <p:animEffect transition="in" filter="fade">
                                      <p:cBhvr>
                                        <p:cTn id="37" dur="1000"/>
                                        <p:tgtEl>
                                          <p:spTgt spid="6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650"/>
                                        </p:tgtEl>
                                      </p:cBhvr>
                                    </p:animEffect>
                                    <p:set>
                                      <p:cBhvr>
                                        <p:cTn id="42" dur="1" fill="hold">
                                          <p:stCondLst>
                                            <p:cond delay="1000"/>
                                          </p:stCondLst>
                                        </p:cTn>
                                        <p:tgtEl>
                                          <p:spTgt spid="650"/>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659"/>
                                        </p:tgtEl>
                                        <p:attrNameLst>
                                          <p:attrName>style.visibility</p:attrName>
                                        </p:attrNameLst>
                                      </p:cBhvr>
                                      <p:to>
                                        <p:strVal val="visible"/>
                                      </p:to>
                                    </p:set>
                                    <p:animEffect transition="in" filter="fade">
                                      <p:cBhvr>
                                        <p:cTn id="45" dur="1000"/>
                                        <p:tgtEl>
                                          <p:spTgt spid="65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60"/>
                                        </p:tgtEl>
                                        <p:attrNameLst>
                                          <p:attrName>style.visibility</p:attrName>
                                        </p:attrNameLst>
                                      </p:cBhvr>
                                      <p:to>
                                        <p:strVal val="visible"/>
                                      </p:to>
                                    </p:set>
                                    <p:animEffect transition="in" filter="fade">
                                      <p:cBhvr>
                                        <p:cTn id="50" dur="1000"/>
                                        <p:tgtEl>
                                          <p:spTgt spid="6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61"/>
                                        </p:tgtEl>
                                        <p:attrNameLst>
                                          <p:attrName>style.visibility</p:attrName>
                                        </p:attrNameLst>
                                      </p:cBhvr>
                                      <p:to>
                                        <p:strVal val="visible"/>
                                      </p:to>
                                    </p:set>
                                    <p:animEffect transition="in" filter="fade">
                                      <p:cBhvr>
                                        <p:cTn id="55" dur="10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667" name="Google Shape;667;p65"/>
          <p:cNvPicPr preferRelativeResize="0"/>
          <p:nvPr/>
        </p:nvPicPr>
        <p:blipFill>
          <a:blip r:embed="rId3">
            <a:alphaModFix/>
          </a:blip>
          <a:stretch>
            <a:fillRect/>
          </a:stretch>
        </p:blipFill>
        <p:spPr>
          <a:xfrm>
            <a:off x="1423988" y="1457325"/>
            <a:ext cx="6296025" cy="1619250"/>
          </a:xfrm>
          <a:prstGeom prst="rect">
            <a:avLst/>
          </a:prstGeom>
          <a:noFill/>
          <a:ln>
            <a:noFill/>
          </a:ln>
        </p:spPr>
      </p:pic>
      <p:sp>
        <p:nvSpPr>
          <p:cNvPr id="668" name="Google Shape;668;p65"/>
          <p:cNvSpPr/>
          <p:nvPr/>
        </p:nvSpPr>
        <p:spPr>
          <a:xfrm>
            <a:off x="463100" y="473000"/>
            <a:ext cx="7777500" cy="542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Georgia"/>
                <a:ea typeface="Georgia"/>
                <a:cs typeface="Georgia"/>
                <a:sym typeface="Georgia"/>
              </a:rPr>
              <a:t>PLBART - Pretraining both encoder and decoder. </a:t>
            </a:r>
            <a:endParaRPr sz="2500">
              <a:latin typeface="Georgia"/>
              <a:ea typeface="Georgia"/>
              <a:cs typeface="Georgia"/>
              <a:sym typeface="Georgia"/>
            </a:endParaRPr>
          </a:p>
        </p:txBody>
      </p:sp>
      <p:sp>
        <p:nvSpPr>
          <p:cNvPr id="669" name="Google Shape;669;p65"/>
          <p:cNvSpPr/>
          <p:nvPr/>
        </p:nvSpPr>
        <p:spPr>
          <a:xfrm>
            <a:off x="2033775" y="3711900"/>
            <a:ext cx="5313000" cy="720300"/>
          </a:xfrm>
          <a:prstGeom prst="cloudCallout">
            <a:avLst>
              <a:gd name="adj1" fmla="val -2632"/>
              <a:gd name="adj2" fmla="val -12176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Georgia"/>
                <a:ea typeface="Georgia"/>
                <a:cs typeface="Georgia"/>
                <a:sym typeface="Georgia"/>
              </a:rPr>
              <a:t>How do we train PLBART? </a:t>
            </a:r>
            <a:endParaRPr sz="2100">
              <a:latin typeface="Georgia"/>
              <a:ea typeface="Georgia"/>
              <a:cs typeface="Georgia"/>
              <a:sym typeface="Georgia"/>
            </a:endParaRPr>
          </a:p>
        </p:txBody>
      </p:sp>
      <p:sp>
        <p:nvSpPr>
          <p:cNvPr id="670" name="Google Shape;670;p65"/>
          <p:cNvSpPr/>
          <p:nvPr/>
        </p:nvSpPr>
        <p:spPr>
          <a:xfrm>
            <a:off x="1375746" y="1961250"/>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671" name="Google Shape;671;p65"/>
          <p:cNvSpPr/>
          <p:nvPr/>
        </p:nvSpPr>
        <p:spPr>
          <a:xfrm>
            <a:off x="4675475" y="1961250"/>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Courier New"/>
                <a:ea typeface="Courier New"/>
                <a:cs typeface="Courier New"/>
                <a:sym typeface="Courier New"/>
              </a:rPr>
              <a:t>Decoder</a:t>
            </a:r>
            <a:endParaRPr sz="2400" b="1">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9"/>
                                        </p:tgtEl>
                                        <p:attrNameLst>
                                          <p:attrName>style.visibility</p:attrName>
                                        </p:attrNameLst>
                                      </p:cBhvr>
                                      <p:to>
                                        <p:strVal val="visible"/>
                                      </p:to>
                                    </p:set>
                                    <p:animEffect transition="in" filter="fade">
                                      <p:cBhvr>
                                        <p:cTn id="7" dur="1000"/>
                                        <p:tgtEl>
                                          <p:spTgt spid="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66"/>
          <p:cNvSpPr/>
          <p:nvPr/>
        </p:nvSpPr>
        <p:spPr>
          <a:xfrm>
            <a:off x="2743350" y="2683225"/>
            <a:ext cx="601200" cy="1926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6"/>
          <p:cNvSpPr/>
          <p:nvPr/>
        </p:nvSpPr>
        <p:spPr>
          <a:xfrm>
            <a:off x="2321875" y="2683225"/>
            <a:ext cx="369000" cy="1926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8" name="Google Shape;678;p66"/>
          <p:cNvPicPr preferRelativeResize="0"/>
          <p:nvPr/>
        </p:nvPicPr>
        <p:blipFill>
          <a:blip r:embed="rId3">
            <a:alphaModFix/>
          </a:blip>
          <a:stretch>
            <a:fillRect/>
          </a:stretch>
        </p:blipFill>
        <p:spPr>
          <a:xfrm>
            <a:off x="1143000" y="1679365"/>
            <a:ext cx="7010225" cy="1196511"/>
          </a:xfrm>
          <a:prstGeom prst="rect">
            <a:avLst/>
          </a:prstGeom>
          <a:noFill/>
          <a:ln>
            <a:noFill/>
          </a:ln>
        </p:spPr>
      </p:pic>
      <p:sp>
        <p:nvSpPr>
          <p:cNvPr id="679" name="Google Shape;679;p66"/>
          <p:cNvSpPr/>
          <p:nvPr/>
        </p:nvSpPr>
        <p:spPr>
          <a:xfrm>
            <a:off x="451100" y="1079450"/>
            <a:ext cx="3029100" cy="49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Georgia"/>
                <a:ea typeface="Georgia"/>
                <a:cs typeface="Georgia"/>
                <a:sym typeface="Georgia"/>
              </a:rPr>
              <a:t>Denoising Auto-Encoding</a:t>
            </a:r>
            <a:endParaRPr sz="1600">
              <a:latin typeface="Georgia"/>
              <a:ea typeface="Georgia"/>
              <a:cs typeface="Georgia"/>
              <a:sym typeface="Georgia"/>
            </a:endParaRPr>
          </a:p>
        </p:txBody>
      </p:sp>
      <p:sp>
        <p:nvSpPr>
          <p:cNvPr id="680" name="Google Shape;680;p66"/>
          <p:cNvSpPr/>
          <p:nvPr/>
        </p:nvSpPr>
        <p:spPr>
          <a:xfrm>
            <a:off x="1348692" y="2933310"/>
            <a:ext cx="2707200" cy="3714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New"/>
                <a:ea typeface="Courier New"/>
                <a:cs typeface="Courier New"/>
                <a:sym typeface="Courier New"/>
              </a:rPr>
              <a:t>Noise Induced Input</a:t>
            </a:r>
            <a:endParaRPr sz="1200">
              <a:latin typeface="Courier New"/>
              <a:ea typeface="Courier New"/>
              <a:cs typeface="Courier New"/>
              <a:sym typeface="Courier New"/>
            </a:endParaRPr>
          </a:p>
        </p:txBody>
      </p:sp>
      <p:sp>
        <p:nvSpPr>
          <p:cNvPr id="681" name="Google Shape;681;p66"/>
          <p:cNvSpPr/>
          <p:nvPr/>
        </p:nvSpPr>
        <p:spPr>
          <a:xfrm>
            <a:off x="5126681" y="1231850"/>
            <a:ext cx="2707200" cy="371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urier New"/>
                <a:ea typeface="Courier New"/>
                <a:cs typeface="Courier New"/>
                <a:sym typeface="Courier New"/>
              </a:rPr>
              <a:t>Noise Removed Input</a:t>
            </a:r>
            <a:endParaRPr sz="1200">
              <a:latin typeface="Courier New"/>
              <a:ea typeface="Courier New"/>
              <a:cs typeface="Courier New"/>
              <a:sym typeface="Courier New"/>
            </a:endParaRPr>
          </a:p>
        </p:txBody>
      </p:sp>
      <p:sp>
        <p:nvSpPr>
          <p:cNvPr id="682" name="Google Shape;682;p66"/>
          <p:cNvSpPr/>
          <p:nvPr/>
        </p:nvSpPr>
        <p:spPr>
          <a:xfrm>
            <a:off x="3598713" y="3459750"/>
            <a:ext cx="2098800" cy="371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eorgia"/>
                <a:ea typeface="Georgia"/>
                <a:cs typeface="Georgia"/>
                <a:sym typeface="Georgia"/>
              </a:rPr>
              <a:t>Type of noises</a:t>
            </a:r>
            <a:endParaRPr sz="1800">
              <a:latin typeface="Georgia"/>
              <a:ea typeface="Georgia"/>
              <a:cs typeface="Georgia"/>
              <a:sym typeface="Georgia"/>
            </a:endParaRPr>
          </a:p>
        </p:txBody>
      </p:sp>
      <p:sp>
        <p:nvSpPr>
          <p:cNvPr id="683" name="Google Shape;683;p66"/>
          <p:cNvSpPr/>
          <p:nvPr/>
        </p:nvSpPr>
        <p:spPr>
          <a:xfrm>
            <a:off x="1322400" y="4036375"/>
            <a:ext cx="2644800" cy="3714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eorgia"/>
                <a:ea typeface="Georgia"/>
                <a:cs typeface="Georgia"/>
                <a:sym typeface="Georgia"/>
              </a:rPr>
              <a:t>Replaced Token</a:t>
            </a:r>
            <a:endParaRPr sz="1800">
              <a:latin typeface="Georgia"/>
              <a:ea typeface="Georgia"/>
              <a:cs typeface="Georgia"/>
              <a:sym typeface="Georgia"/>
            </a:endParaRPr>
          </a:p>
        </p:txBody>
      </p:sp>
      <p:sp>
        <p:nvSpPr>
          <p:cNvPr id="684" name="Google Shape;684;p66"/>
          <p:cNvSpPr/>
          <p:nvPr/>
        </p:nvSpPr>
        <p:spPr>
          <a:xfrm>
            <a:off x="5157875" y="4036375"/>
            <a:ext cx="2644800" cy="371400"/>
          </a:xfrm>
          <a:prstGeom prst="roundRect">
            <a:avLst>
              <a:gd name="adj" fmla="val 1666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Georgia"/>
                <a:ea typeface="Georgia"/>
                <a:cs typeface="Georgia"/>
                <a:sym typeface="Georgia"/>
              </a:rPr>
              <a:t>Masked Token</a:t>
            </a:r>
            <a:endParaRPr sz="1800">
              <a:latin typeface="Georgia"/>
              <a:ea typeface="Georgia"/>
              <a:cs typeface="Georgia"/>
              <a:sym typeface="Georgia"/>
            </a:endParaRPr>
          </a:p>
        </p:txBody>
      </p:sp>
      <p:sp>
        <p:nvSpPr>
          <p:cNvPr id="685" name="Google Shape;685;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686" name="Google Shape;686;p66"/>
          <p:cNvSpPr/>
          <p:nvPr/>
        </p:nvSpPr>
        <p:spPr>
          <a:xfrm>
            <a:off x="424575" y="305925"/>
            <a:ext cx="8398500" cy="5601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Georgia"/>
                <a:ea typeface="Georgia"/>
                <a:cs typeface="Georgia"/>
                <a:sym typeface="Georgia"/>
              </a:rPr>
              <a:t>Unified Pre-training for Program Understanding and Generation</a:t>
            </a:r>
            <a:endParaRPr sz="2500">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1000"/>
                                        <p:tgtEl>
                                          <p:spTgt spid="6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1"/>
                                        </p:tgtEl>
                                        <p:attrNameLst>
                                          <p:attrName>style.visibility</p:attrName>
                                        </p:attrNameLst>
                                      </p:cBhvr>
                                      <p:to>
                                        <p:strVal val="visible"/>
                                      </p:to>
                                    </p:set>
                                    <p:animEffect transition="in" filter="fade">
                                      <p:cBhvr>
                                        <p:cTn id="12" dur="1000"/>
                                        <p:tgtEl>
                                          <p:spTgt spid="6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82"/>
                                        </p:tgtEl>
                                        <p:attrNameLst>
                                          <p:attrName>style.visibility</p:attrName>
                                        </p:attrNameLst>
                                      </p:cBhvr>
                                      <p:to>
                                        <p:strVal val="visible"/>
                                      </p:to>
                                    </p:set>
                                    <p:animEffect transition="in" filter="fade">
                                      <p:cBhvr>
                                        <p:cTn id="17" dur="1000"/>
                                        <p:tgtEl>
                                          <p:spTgt spid="68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7"/>
                                        </p:tgtEl>
                                        <p:attrNameLst>
                                          <p:attrName>style.visibility</p:attrName>
                                        </p:attrNameLst>
                                      </p:cBhvr>
                                      <p:to>
                                        <p:strVal val="visible"/>
                                      </p:to>
                                    </p:set>
                                    <p:animEffect transition="in" filter="fade">
                                      <p:cBhvr>
                                        <p:cTn id="22" dur="1000"/>
                                        <p:tgtEl>
                                          <p:spTgt spid="677"/>
                                        </p:tgtEl>
                                      </p:cBhvr>
                                    </p:animEffect>
                                  </p:childTnLst>
                                </p:cTn>
                              </p:par>
                              <p:par>
                                <p:cTn id="23" presetID="10" presetClass="entr" presetSubtype="0" fill="hold" nodeType="withEffect">
                                  <p:stCondLst>
                                    <p:cond delay="0"/>
                                  </p:stCondLst>
                                  <p:childTnLst>
                                    <p:set>
                                      <p:cBhvr>
                                        <p:cTn id="24" dur="1" fill="hold">
                                          <p:stCondLst>
                                            <p:cond delay="0"/>
                                          </p:stCondLst>
                                        </p:cTn>
                                        <p:tgtEl>
                                          <p:spTgt spid="683"/>
                                        </p:tgtEl>
                                        <p:attrNameLst>
                                          <p:attrName>style.visibility</p:attrName>
                                        </p:attrNameLst>
                                      </p:cBhvr>
                                      <p:to>
                                        <p:strVal val="visible"/>
                                      </p:to>
                                    </p:set>
                                    <p:animEffect transition="in" filter="fade">
                                      <p:cBhvr>
                                        <p:cTn id="25" dur="1000"/>
                                        <p:tgtEl>
                                          <p:spTgt spid="68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76"/>
                                        </p:tgtEl>
                                        <p:attrNameLst>
                                          <p:attrName>style.visibility</p:attrName>
                                        </p:attrNameLst>
                                      </p:cBhvr>
                                      <p:to>
                                        <p:strVal val="visible"/>
                                      </p:to>
                                    </p:set>
                                    <p:animEffect transition="in" filter="fade">
                                      <p:cBhvr>
                                        <p:cTn id="30" dur="1000"/>
                                        <p:tgtEl>
                                          <p:spTgt spid="676"/>
                                        </p:tgtEl>
                                      </p:cBhvr>
                                    </p:animEffect>
                                  </p:childTnLst>
                                </p:cTn>
                              </p:par>
                              <p:par>
                                <p:cTn id="31" presetID="10" presetClass="entr" presetSubtype="0" fill="hold" nodeType="withEffect">
                                  <p:stCondLst>
                                    <p:cond delay="0"/>
                                  </p:stCondLst>
                                  <p:childTnLst>
                                    <p:set>
                                      <p:cBhvr>
                                        <p:cTn id="32" dur="1" fill="hold">
                                          <p:stCondLst>
                                            <p:cond delay="0"/>
                                          </p:stCondLst>
                                        </p:cTn>
                                        <p:tgtEl>
                                          <p:spTgt spid="684"/>
                                        </p:tgtEl>
                                        <p:attrNameLst>
                                          <p:attrName>style.visibility</p:attrName>
                                        </p:attrNameLst>
                                      </p:cBhvr>
                                      <p:to>
                                        <p:strVal val="visible"/>
                                      </p:to>
                                    </p:set>
                                    <p:animEffect transition="in" filter="fade">
                                      <p:cBhvr>
                                        <p:cTn id="33" dur="1000"/>
                                        <p:tgtEl>
                                          <p:spTgt spid="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692" name="Google Shape;692;p67"/>
          <p:cNvPicPr preferRelativeResize="0"/>
          <p:nvPr/>
        </p:nvPicPr>
        <p:blipFill>
          <a:blip r:embed="rId3">
            <a:alphaModFix/>
          </a:blip>
          <a:stretch>
            <a:fillRect/>
          </a:stretch>
        </p:blipFill>
        <p:spPr>
          <a:xfrm>
            <a:off x="1993575" y="1051100"/>
            <a:ext cx="5718526" cy="1421325"/>
          </a:xfrm>
          <a:prstGeom prst="rect">
            <a:avLst/>
          </a:prstGeom>
          <a:noFill/>
          <a:ln>
            <a:noFill/>
          </a:ln>
        </p:spPr>
      </p:pic>
      <p:sp>
        <p:nvSpPr>
          <p:cNvPr id="693" name="Google Shape;693;p67"/>
          <p:cNvSpPr/>
          <p:nvPr/>
        </p:nvSpPr>
        <p:spPr>
          <a:xfrm>
            <a:off x="485075" y="2554325"/>
            <a:ext cx="3948300" cy="1923600"/>
          </a:xfrm>
          <a:prstGeom prst="roundRect">
            <a:avLst>
              <a:gd name="adj" fmla="val 5691"/>
            </a:avLst>
          </a:prstGeom>
          <a:solidFill>
            <a:srgbClr val="2AC937">
              <a:alpha val="8940"/>
            </a:srgbClr>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Georgia"/>
                <a:ea typeface="Georgia"/>
                <a:cs typeface="Georgia"/>
                <a:sym typeface="Georgia"/>
              </a:rPr>
              <a:t>Encoder</a:t>
            </a:r>
            <a:endParaRPr sz="1800"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a:p>
            <a:pPr marL="457200" lvl="0" indent="-330200" algn="l" rtl="0">
              <a:spcBef>
                <a:spcPts val="0"/>
              </a:spcBef>
              <a:spcAft>
                <a:spcPts val="0"/>
              </a:spcAft>
              <a:buSzPts val="1600"/>
              <a:buFont typeface="Georgia"/>
              <a:buChar char="●"/>
            </a:pPr>
            <a:r>
              <a:rPr lang="en" sz="1600">
                <a:latin typeface="Georgia"/>
                <a:ea typeface="Georgia"/>
                <a:cs typeface="Georgia"/>
                <a:sym typeface="Georgia"/>
              </a:rPr>
              <a:t>Learns the input structure implicitly. </a:t>
            </a:r>
            <a:endParaRPr sz="1600">
              <a:latin typeface="Georgia"/>
              <a:ea typeface="Georgia"/>
              <a:cs typeface="Georgia"/>
              <a:sym typeface="Georgia"/>
            </a:endParaRPr>
          </a:p>
          <a:p>
            <a:pPr marL="457200" lvl="0" indent="-330200" algn="l" rtl="0">
              <a:spcBef>
                <a:spcPts val="0"/>
              </a:spcBef>
              <a:spcAft>
                <a:spcPts val="0"/>
              </a:spcAft>
              <a:buSzPts val="1600"/>
              <a:buFont typeface="Georgia"/>
              <a:buChar char="●"/>
            </a:pPr>
            <a:r>
              <a:rPr lang="en" sz="1600">
                <a:latin typeface="Georgia"/>
                <a:ea typeface="Georgia"/>
                <a:cs typeface="Georgia"/>
                <a:sym typeface="Georgia"/>
              </a:rPr>
              <a:t>Learns long range dependencies.</a:t>
            </a:r>
            <a:endParaRPr sz="1600">
              <a:latin typeface="Georgia"/>
              <a:ea typeface="Georgia"/>
              <a:cs typeface="Georgia"/>
              <a:sym typeface="Georgia"/>
            </a:endParaRPr>
          </a:p>
        </p:txBody>
      </p:sp>
      <p:sp>
        <p:nvSpPr>
          <p:cNvPr id="694" name="Google Shape;694;p67"/>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PLBART - what is it learning?</a:t>
            </a:r>
            <a:endParaRPr sz="2520">
              <a:solidFill>
                <a:srgbClr val="000000"/>
              </a:solidFill>
              <a:latin typeface="Georgia"/>
              <a:ea typeface="Georgia"/>
              <a:cs typeface="Georgia"/>
              <a:sym typeface="Georgia"/>
            </a:endParaRPr>
          </a:p>
        </p:txBody>
      </p:sp>
      <p:sp>
        <p:nvSpPr>
          <p:cNvPr id="695" name="Google Shape;695;p67"/>
          <p:cNvSpPr/>
          <p:nvPr/>
        </p:nvSpPr>
        <p:spPr>
          <a:xfrm>
            <a:off x="4716025" y="2554325"/>
            <a:ext cx="3948300" cy="1923600"/>
          </a:xfrm>
          <a:prstGeom prst="roundRect">
            <a:avLst>
              <a:gd name="adj" fmla="val 5691"/>
            </a:avLst>
          </a:prstGeom>
          <a:solidFill>
            <a:srgbClr val="A137EA">
              <a:alpha val="15639"/>
            </a:srgbClr>
          </a:solidFill>
          <a:ln w="9525" cap="flat" cmpd="sng">
            <a:solidFill>
              <a:srgbClr val="595959"/>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Georgia"/>
                <a:ea typeface="Georgia"/>
                <a:cs typeface="Georgia"/>
                <a:sym typeface="Georgia"/>
              </a:rPr>
              <a:t>Decoder</a:t>
            </a:r>
            <a:endParaRPr sz="1800" b="1">
              <a:latin typeface="Georgia"/>
              <a:ea typeface="Georgia"/>
              <a:cs typeface="Georgia"/>
              <a:sym typeface="Georgia"/>
            </a:endParaRPr>
          </a:p>
          <a:p>
            <a:pPr marL="0" lvl="0" indent="0" algn="ctr" rtl="0">
              <a:spcBef>
                <a:spcPts val="0"/>
              </a:spcBef>
              <a:spcAft>
                <a:spcPts val="0"/>
              </a:spcAft>
              <a:buNone/>
            </a:pPr>
            <a:endParaRPr b="1">
              <a:latin typeface="Georgia"/>
              <a:ea typeface="Georgia"/>
              <a:cs typeface="Georgia"/>
              <a:sym typeface="Georgia"/>
            </a:endParaRPr>
          </a:p>
          <a:p>
            <a:pPr marL="457200" lvl="0" indent="-330200" algn="l" rtl="0">
              <a:spcBef>
                <a:spcPts val="0"/>
              </a:spcBef>
              <a:spcAft>
                <a:spcPts val="0"/>
              </a:spcAft>
              <a:buSzPts val="1600"/>
              <a:buFont typeface="Georgia"/>
              <a:buChar char="●"/>
            </a:pPr>
            <a:r>
              <a:rPr lang="en" sz="1600">
                <a:latin typeface="Georgia"/>
                <a:ea typeface="Georgia"/>
                <a:cs typeface="Georgia"/>
                <a:sym typeface="Georgia"/>
              </a:rPr>
              <a:t>Learns to generate correct code</a:t>
            </a:r>
            <a:endParaRPr sz="1600">
              <a:latin typeface="Georgia"/>
              <a:ea typeface="Georgia"/>
              <a:cs typeface="Georgia"/>
              <a:sym typeface="Georgia"/>
            </a:endParaRPr>
          </a:p>
          <a:p>
            <a:pPr marL="457200" lvl="0" indent="-330200" algn="l" rtl="0">
              <a:spcBef>
                <a:spcPts val="0"/>
              </a:spcBef>
              <a:spcAft>
                <a:spcPts val="0"/>
              </a:spcAft>
              <a:buSzPts val="1600"/>
              <a:buFont typeface="Georgia"/>
              <a:buChar char="●"/>
            </a:pPr>
            <a:r>
              <a:rPr lang="en" sz="1600">
                <a:latin typeface="Georgia"/>
                <a:ea typeface="Georgia"/>
                <a:cs typeface="Georgia"/>
                <a:sym typeface="Georgia"/>
              </a:rPr>
              <a:t>Learns to reason about any missing and misplaced token in input. </a:t>
            </a:r>
            <a:endParaRPr sz="1600">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699"/>
        <p:cNvGrpSpPr/>
        <p:nvPr/>
      </p:nvGrpSpPr>
      <p:grpSpPr>
        <a:xfrm>
          <a:off x="0" y="0"/>
          <a:ext cx="0" cy="0"/>
          <a:chOff x="0" y="0"/>
          <a:chExt cx="0" cy="0"/>
        </a:xfrm>
      </p:grpSpPr>
      <p:sp>
        <p:nvSpPr>
          <p:cNvPr id="700" name="Google Shape;700;p68"/>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PLBART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701" name="Google Shape;70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9"/>
          <p:cNvSpPr txBox="1">
            <a:spLocks noGrp="1"/>
          </p:cNvSpPr>
          <p:nvPr>
            <p:ph type="title"/>
          </p:nvPr>
        </p:nvSpPr>
        <p:spPr>
          <a:xfrm>
            <a:off x="464100" y="292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520">
                <a:latin typeface="Georgia"/>
                <a:ea typeface="Georgia"/>
                <a:cs typeface="Georgia"/>
                <a:sym typeface="Georgia"/>
              </a:rPr>
              <a:t>Downstream Tasks</a:t>
            </a:r>
            <a:endParaRPr sz="2520">
              <a:latin typeface="Georgia"/>
              <a:ea typeface="Georgia"/>
              <a:cs typeface="Georgia"/>
              <a:sym typeface="Georgia"/>
            </a:endParaRPr>
          </a:p>
        </p:txBody>
      </p:sp>
      <p:pic>
        <p:nvPicPr>
          <p:cNvPr id="707" name="Google Shape;707;p69"/>
          <p:cNvPicPr preferRelativeResize="0"/>
          <p:nvPr/>
        </p:nvPicPr>
        <p:blipFill>
          <a:blip r:embed="rId3">
            <a:alphaModFix/>
          </a:blip>
          <a:stretch>
            <a:fillRect/>
          </a:stretch>
        </p:blipFill>
        <p:spPr>
          <a:xfrm>
            <a:off x="1569513" y="1047900"/>
            <a:ext cx="6157374" cy="3338725"/>
          </a:xfrm>
          <a:prstGeom prst="rect">
            <a:avLst/>
          </a:prstGeom>
          <a:noFill/>
          <a:ln>
            <a:noFill/>
          </a:ln>
        </p:spPr>
      </p:pic>
      <p:sp>
        <p:nvSpPr>
          <p:cNvPr id="708" name="Google Shape;708;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709" name="Google Shape;709;p69"/>
          <p:cNvSpPr/>
          <p:nvPr/>
        </p:nvSpPr>
        <p:spPr>
          <a:xfrm>
            <a:off x="2764975" y="3132350"/>
            <a:ext cx="4920600" cy="393600"/>
          </a:xfrm>
          <a:prstGeom prst="rect">
            <a:avLst/>
          </a:prstGeom>
          <a:solidFill>
            <a:srgbClr val="1E4A98">
              <a:alpha val="234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0"/>
          <p:cNvSpPr txBox="1">
            <a:spLocks noGrp="1"/>
          </p:cNvSpPr>
          <p:nvPr>
            <p:ph type="title"/>
          </p:nvPr>
        </p:nvSpPr>
        <p:spPr>
          <a:xfrm>
            <a:off x="441200" y="2699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latin typeface="Georgia"/>
                <a:ea typeface="Georgia"/>
                <a:cs typeface="Georgia"/>
                <a:sym typeface="Georgia"/>
              </a:rPr>
              <a:t>Code Editing (Program Repair) Result</a:t>
            </a:r>
            <a:endParaRPr sz="2520">
              <a:latin typeface="Georgia"/>
              <a:ea typeface="Georgia"/>
              <a:cs typeface="Georgia"/>
              <a:sym typeface="Georgia"/>
            </a:endParaRPr>
          </a:p>
        </p:txBody>
      </p:sp>
      <p:sp>
        <p:nvSpPr>
          <p:cNvPr id="715" name="Google Shape;715;p70"/>
          <p:cNvSpPr/>
          <p:nvPr/>
        </p:nvSpPr>
        <p:spPr>
          <a:xfrm>
            <a:off x="730400" y="1232750"/>
            <a:ext cx="7942200" cy="75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Georgia"/>
                <a:ea typeface="Georgia"/>
                <a:cs typeface="Georgia"/>
                <a:sym typeface="Georgia"/>
              </a:rPr>
              <a:t>Dataset:</a:t>
            </a:r>
            <a:r>
              <a:rPr lang="en" sz="1800">
                <a:latin typeface="Georgia"/>
                <a:ea typeface="Georgia"/>
                <a:cs typeface="Georgia"/>
                <a:sym typeface="Georgia"/>
              </a:rPr>
              <a:t> Tufano </a:t>
            </a:r>
            <a:r>
              <a:rPr lang="en" sz="1800" i="1">
                <a:latin typeface="Georgia"/>
                <a:ea typeface="Georgia"/>
                <a:cs typeface="Georgia"/>
                <a:sym typeface="Georgia"/>
              </a:rPr>
              <a:t>et. al. </a:t>
            </a:r>
            <a:r>
              <a:rPr lang="en" sz="1800">
                <a:latin typeface="Georgia"/>
                <a:ea typeface="Georgia"/>
                <a:cs typeface="Georgia"/>
                <a:sym typeface="Georgia"/>
              </a:rPr>
              <a:t>2019</a:t>
            </a:r>
            <a:endParaRPr sz="1800">
              <a:latin typeface="Georgia"/>
              <a:ea typeface="Georgia"/>
              <a:cs typeface="Georgia"/>
              <a:sym typeface="Georgia"/>
            </a:endParaRPr>
          </a:p>
          <a:p>
            <a:pPr marL="0" lvl="0" indent="0" algn="l" rtl="0">
              <a:spcBef>
                <a:spcPts val="0"/>
              </a:spcBef>
              <a:spcAft>
                <a:spcPts val="0"/>
              </a:spcAft>
              <a:buNone/>
            </a:pPr>
            <a:r>
              <a:rPr lang="en" sz="1800" b="1">
                <a:latin typeface="Georgia"/>
                <a:ea typeface="Georgia"/>
                <a:cs typeface="Georgia"/>
                <a:sym typeface="Georgia"/>
              </a:rPr>
              <a:t>Metric: </a:t>
            </a:r>
            <a:r>
              <a:rPr lang="en" sz="1800">
                <a:solidFill>
                  <a:srgbClr val="0000FF"/>
                </a:solidFill>
                <a:latin typeface="Georgia"/>
                <a:ea typeface="Georgia"/>
                <a:cs typeface="Georgia"/>
                <a:sym typeface="Georgia"/>
              </a:rPr>
              <a:t>EM (exact match) in Top-1 position</a:t>
            </a:r>
            <a:r>
              <a:rPr lang="en" sz="1800">
                <a:latin typeface="Georgia"/>
                <a:ea typeface="Georgia"/>
                <a:cs typeface="Georgia"/>
                <a:sym typeface="Georgia"/>
              </a:rPr>
              <a:t> </a:t>
            </a:r>
            <a:endParaRPr sz="1800">
              <a:latin typeface="Georgia"/>
              <a:ea typeface="Georgia"/>
              <a:cs typeface="Georgia"/>
              <a:sym typeface="Georgia"/>
            </a:endParaRPr>
          </a:p>
        </p:txBody>
      </p:sp>
      <p:sp>
        <p:nvSpPr>
          <p:cNvPr id="716" name="Google Shape;71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grpSp>
        <p:nvGrpSpPr>
          <p:cNvPr id="717" name="Google Shape;717;p70"/>
          <p:cNvGrpSpPr/>
          <p:nvPr/>
        </p:nvGrpSpPr>
        <p:grpSpPr>
          <a:xfrm>
            <a:off x="4374994" y="2173500"/>
            <a:ext cx="3653781" cy="2489725"/>
            <a:chOff x="2740769" y="2119825"/>
            <a:chExt cx="3653781" cy="2489725"/>
          </a:xfrm>
        </p:grpSpPr>
        <p:grpSp>
          <p:nvGrpSpPr>
            <p:cNvPr id="718" name="Google Shape;718;p70"/>
            <p:cNvGrpSpPr/>
            <p:nvPr/>
          </p:nvGrpSpPr>
          <p:grpSpPr>
            <a:xfrm>
              <a:off x="2740769" y="2119825"/>
              <a:ext cx="3557704" cy="2489725"/>
              <a:chOff x="2740769" y="2119825"/>
              <a:chExt cx="3557704" cy="2489725"/>
            </a:xfrm>
          </p:grpSpPr>
          <p:pic>
            <p:nvPicPr>
              <p:cNvPr id="719" name="Google Shape;719;p70"/>
              <p:cNvPicPr preferRelativeResize="0"/>
              <p:nvPr/>
            </p:nvPicPr>
            <p:blipFill rotWithShape="1">
              <a:blip r:embed="rId3">
                <a:alphaModFix/>
              </a:blip>
              <a:srcRect r="44629"/>
              <a:stretch/>
            </p:blipFill>
            <p:spPr>
              <a:xfrm>
                <a:off x="2740769" y="2119825"/>
                <a:ext cx="2787474" cy="2489725"/>
              </a:xfrm>
              <a:prstGeom prst="rect">
                <a:avLst/>
              </a:prstGeom>
              <a:noFill/>
              <a:ln>
                <a:noFill/>
              </a:ln>
            </p:spPr>
          </p:pic>
          <p:pic>
            <p:nvPicPr>
              <p:cNvPr id="720" name="Google Shape;720;p70"/>
              <p:cNvPicPr preferRelativeResize="0"/>
              <p:nvPr/>
            </p:nvPicPr>
            <p:blipFill rotWithShape="1">
              <a:blip r:embed="rId3">
                <a:alphaModFix/>
              </a:blip>
              <a:srcRect l="69600" r="15023"/>
              <a:stretch/>
            </p:blipFill>
            <p:spPr>
              <a:xfrm>
                <a:off x="5524373" y="2119825"/>
                <a:ext cx="774100" cy="2489725"/>
              </a:xfrm>
              <a:prstGeom prst="rect">
                <a:avLst/>
              </a:prstGeom>
              <a:noFill/>
              <a:ln>
                <a:noFill/>
              </a:ln>
            </p:spPr>
          </p:pic>
        </p:grpSp>
        <p:sp>
          <p:nvSpPr>
            <p:cNvPr id="721" name="Google Shape;721;p70"/>
            <p:cNvSpPr txBox="1"/>
            <p:nvPr/>
          </p:nvSpPr>
          <p:spPr>
            <a:xfrm>
              <a:off x="4808050" y="2236300"/>
              <a:ext cx="75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2" name="Google Shape;722;p70"/>
            <p:cNvSpPr/>
            <p:nvPr/>
          </p:nvSpPr>
          <p:spPr>
            <a:xfrm>
              <a:off x="4799450" y="2236300"/>
              <a:ext cx="756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70"/>
            <p:cNvSpPr/>
            <p:nvPr/>
          </p:nvSpPr>
          <p:spPr>
            <a:xfrm>
              <a:off x="4909300" y="2289738"/>
              <a:ext cx="537189" cy="134024"/>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1"/>
                  </a:solidFill>
                  <a:latin typeface="Courier New"/>
                </a:rPr>
                <a:t>Small</a:t>
              </a:r>
            </a:p>
          </p:txBody>
        </p:sp>
        <p:sp>
          <p:nvSpPr>
            <p:cNvPr id="724" name="Google Shape;724;p70"/>
            <p:cNvSpPr/>
            <p:nvPr/>
          </p:nvSpPr>
          <p:spPr>
            <a:xfrm>
              <a:off x="5637650" y="2236300"/>
              <a:ext cx="756900"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70"/>
            <p:cNvSpPr/>
            <p:nvPr/>
          </p:nvSpPr>
          <p:spPr>
            <a:xfrm>
              <a:off x="5671300" y="2289738"/>
              <a:ext cx="682344" cy="138286"/>
            </a:xfrm>
            <a:prstGeom prst="rect">
              <a:avLst/>
            </a:prstGeom>
          </p:spPr>
          <p:txBody>
            <a:bodyPr>
              <a:prstTxWarp prst="textPlain">
                <a:avLst/>
              </a:prstTxWarp>
            </a:bodyPr>
            <a:lstStyle/>
            <a:p>
              <a:pPr lvl="0" algn="ctr"/>
              <a:r>
                <a:rPr b="0" i="0">
                  <a:ln w="9525" cap="flat" cmpd="sng">
                    <a:solidFill>
                      <a:schemeClr val="dk1"/>
                    </a:solidFill>
                    <a:prstDash val="solid"/>
                    <a:round/>
                    <a:headEnd type="none" w="sm" len="sm"/>
                    <a:tailEnd type="none" w="sm" len="sm"/>
                  </a:ln>
                  <a:solidFill>
                    <a:schemeClr val="dk1"/>
                  </a:solidFill>
                  <a:latin typeface="Courier New"/>
                </a:rPr>
                <a:t>Medium</a:t>
              </a:r>
            </a:p>
          </p:txBody>
        </p:sp>
      </p:grpSp>
      <p:sp>
        <p:nvSpPr>
          <p:cNvPr id="726" name="Google Shape;726;p70"/>
          <p:cNvSpPr/>
          <p:nvPr/>
        </p:nvSpPr>
        <p:spPr>
          <a:xfrm>
            <a:off x="774100" y="2270725"/>
            <a:ext cx="3397500" cy="946200"/>
          </a:xfrm>
          <a:prstGeom prst="roundRect">
            <a:avLst>
              <a:gd name="adj" fmla="val 40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Courier New"/>
                <a:ea typeface="Courier New"/>
                <a:cs typeface="Courier New"/>
                <a:sym typeface="Courier New"/>
              </a:rPr>
              <a:t>Small - Upto 50 Tokens </a:t>
            </a:r>
            <a:endParaRPr sz="1800" b="1">
              <a:latin typeface="Courier New"/>
              <a:ea typeface="Courier New"/>
              <a:cs typeface="Courier New"/>
              <a:sym typeface="Courier New"/>
            </a:endParaRPr>
          </a:p>
          <a:p>
            <a:pPr marL="0" lvl="0" indent="0" algn="l" rtl="0">
              <a:spcBef>
                <a:spcPts val="0"/>
              </a:spcBef>
              <a:spcAft>
                <a:spcPts val="0"/>
              </a:spcAft>
              <a:buNone/>
            </a:pPr>
            <a:r>
              <a:rPr lang="en" sz="1800" b="1">
                <a:latin typeface="Courier New"/>
                <a:ea typeface="Courier New"/>
                <a:cs typeface="Courier New"/>
                <a:sym typeface="Courier New"/>
              </a:rPr>
              <a:t>Medium - 51-100 tokens </a:t>
            </a:r>
            <a:endParaRPr sz="1800" b="1">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30"/>
        <p:cNvGrpSpPr/>
        <p:nvPr/>
      </p:nvGrpSpPr>
      <p:grpSpPr>
        <a:xfrm>
          <a:off x="0" y="0"/>
          <a:ext cx="0" cy="0"/>
          <a:chOff x="0" y="0"/>
          <a:chExt cx="0" cy="0"/>
        </a:xfrm>
      </p:grpSpPr>
      <p:sp>
        <p:nvSpPr>
          <p:cNvPr id="731" name="Google Shape;731;p71"/>
          <p:cNvSpPr txBox="1">
            <a:spLocks noGrp="1"/>
          </p:cNvSpPr>
          <p:nvPr>
            <p:ph type="title"/>
          </p:nvPr>
        </p:nvSpPr>
        <p:spPr>
          <a:xfrm>
            <a:off x="311700" y="537800"/>
            <a:ext cx="8520600" cy="402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4800">
                <a:solidFill>
                  <a:srgbClr val="FFFFFF"/>
                </a:solidFill>
                <a:latin typeface="Georgia"/>
                <a:ea typeface="Georgia"/>
                <a:cs typeface="Georgia"/>
                <a:sym typeface="Georgia"/>
              </a:rPr>
              <a:t>Take Away Point</a:t>
            </a:r>
            <a:endParaRPr sz="4800">
              <a:solidFill>
                <a:srgbClr val="FFFFFF"/>
              </a:solidFill>
              <a:latin typeface="Georgia"/>
              <a:ea typeface="Georgia"/>
              <a:cs typeface="Georgia"/>
              <a:sym typeface="Georgia"/>
            </a:endParaRPr>
          </a:p>
          <a:p>
            <a:pPr marL="0" lvl="0" indent="0" algn="ctr" rtl="0">
              <a:spcBef>
                <a:spcPts val="0"/>
              </a:spcBef>
              <a:spcAft>
                <a:spcPts val="0"/>
              </a:spcAft>
              <a:buNone/>
            </a:pP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800">
                <a:solidFill>
                  <a:srgbClr val="FFFFFF"/>
                </a:solidFill>
                <a:latin typeface="Georgia"/>
                <a:ea typeface="Georgia"/>
                <a:cs typeface="Georgia"/>
                <a:sym typeface="Georgia"/>
              </a:rPr>
              <a:t>Large scale model and pre-training for code generation help generate contextually correct code. </a:t>
            </a:r>
            <a:endParaRPr sz="4800">
              <a:solidFill>
                <a:srgbClr val="FFFFFF"/>
              </a:solidFill>
              <a:latin typeface="Georgia"/>
              <a:ea typeface="Georgia"/>
              <a:cs typeface="Georgia"/>
              <a:sym typeface="Georgia"/>
            </a:endParaRPr>
          </a:p>
        </p:txBody>
      </p:sp>
      <p:sp>
        <p:nvSpPr>
          <p:cNvPr id="732" name="Google Shape;732;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Automating Code Edits - Template/Search based</a:t>
            </a:r>
            <a:endParaRPr>
              <a:latin typeface="Georgia"/>
              <a:ea typeface="Georgia"/>
              <a:cs typeface="Georgia"/>
              <a:sym typeface="Georgia"/>
            </a:endParaRPr>
          </a:p>
        </p:txBody>
      </p:sp>
      <p:sp>
        <p:nvSpPr>
          <p:cNvPr id="115" name="Google Shape;115;p18"/>
          <p:cNvSpPr/>
          <p:nvPr/>
        </p:nvSpPr>
        <p:spPr>
          <a:xfrm>
            <a:off x="570750" y="1359827"/>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1737850" y="2001675"/>
            <a:ext cx="13296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8"/>
          <p:cNvGrpSpPr/>
          <p:nvPr/>
        </p:nvGrpSpPr>
        <p:grpSpPr>
          <a:xfrm>
            <a:off x="570690" y="1283623"/>
            <a:ext cx="3144114" cy="1274090"/>
            <a:chOff x="660550" y="1146700"/>
            <a:chExt cx="3144114" cy="1274090"/>
          </a:xfrm>
        </p:grpSpPr>
        <p:sp>
          <p:nvSpPr>
            <p:cNvPr id="118" name="Google Shape;118;p18"/>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19" name="Google Shape;119;p18"/>
            <p:cNvPicPr preferRelativeResize="0"/>
            <p:nvPr/>
          </p:nvPicPr>
          <p:blipFill>
            <a:blip r:embed="rId3">
              <a:alphaModFix/>
            </a:blip>
            <a:stretch>
              <a:fillRect/>
            </a:stretch>
          </p:blipFill>
          <p:spPr>
            <a:xfrm>
              <a:off x="754905" y="1334215"/>
              <a:ext cx="3049759" cy="1086575"/>
            </a:xfrm>
            <a:prstGeom prst="rect">
              <a:avLst/>
            </a:prstGeom>
            <a:noFill/>
            <a:ln>
              <a:noFill/>
            </a:ln>
          </p:spPr>
        </p:pic>
      </p:grpSp>
      <p:sp>
        <p:nvSpPr>
          <p:cNvPr id="120" name="Google Shape;120;p18"/>
          <p:cNvSpPr/>
          <p:nvPr/>
        </p:nvSpPr>
        <p:spPr>
          <a:xfrm>
            <a:off x="3444800" y="2235975"/>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4303275" y="2833025"/>
            <a:ext cx="14727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4290700" y="1705575"/>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Patch Applied</a:t>
            </a:r>
            <a:endParaRPr b="1">
              <a:solidFill>
                <a:srgbClr val="38761D"/>
              </a:solidFill>
              <a:latin typeface="Courier New"/>
              <a:ea typeface="Courier New"/>
              <a:cs typeface="Courier New"/>
              <a:sym typeface="Courier New"/>
            </a:endParaRPr>
          </a:p>
        </p:txBody>
      </p:sp>
      <p:pic>
        <p:nvPicPr>
          <p:cNvPr id="123" name="Google Shape;123;p18"/>
          <p:cNvPicPr preferRelativeResize="0"/>
          <p:nvPr/>
        </p:nvPicPr>
        <p:blipFill>
          <a:blip r:embed="rId4">
            <a:alphaModFix/>
          </a:blip>
          <a:stretch>
            <a:fillRect/>
          </a:stretch>
        </p:blipFill>
        <p:spPr>
          <a:xfrm>
            <a:off x="3586331" y="2297019"/>
            <a:ext cx="4954180" cy="1433700"/>
          </a:xfrm>
          <a:prstGeom prst="rect">
            <a:avLst/>
          </a:prstGeom>
          <a:noFill/>
          <a:ln>
            <a:noFill/>
          </a:ln>
        </p:spPr>
      </p:pic>
      <p:sp>
        <p:nvSpPr>
          <p:cNvPr id="124" name="Google Shape;124;p18"/>
          <p:cNvSpPr/>
          <p:nvPr/>
        </p:nvSpPr>
        <p:spPr>
          <a:xfrm>
            <a:off x="1090200" y="3590700"/>
            <a:ext cx="7119000" cy="1476600"/>
          </a:xfrm>
          <a:prstGeom prst="horizontalScroll">
            <a:avLst>
              <a:gd name="adj" fmla="val 125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A61C00"/>
                </a:solidFill>
                <a:latin typeface="Courier New"/>
                <a:ea typeface="Courier New"/>
                <a:cs typeface="Courier New"/>
                <a:sym typeface="Courier New"/>
              </a:rPr>
              <a:t>Problems</a:t>
            </a:r>
            <a:endParaRPr sz="2000" b="1">
              <a:solidFill>
                <a:srgbClr val="A61C00"/>
              </a:solidFill>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b="1">
                <a:solidFill>
                  <a:srgbClr val="FF0000"/>
                </a:solidFill>
                <a:latin typeface="Courier New"/>
                <a:ea typeface="Courier New"/>
                <a:cs typeface="Courier New"/>
                <a:sym typeface="Courier New"/>
              </a:rPr>
              <a:t>Too many templates</a:t>
            </a:r>
            <a:r>
              <a:rPr lang="en" sz="1600">
                <a:latin typeface="Courier New"/>
                <a:ea typeface="Courier New"/>
                <a:cs typeface="Courier New"/>
                <a:sym typeface="Courier New"/>
              </a:rPr>
              <a:t> to write.</a:t>
            </a: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a:latin typeface="Courier New"/>
                <a:ea typeface="Courier New"/>
                <a:cs typeface="Courier New"/>
                <a:sym typeface="Courier New"/>
              </a:rPr>
              <a:t>Bottleneck : </a:t>
            </a:r>
            <a:r>
              <a:rPr lang="en" sz="1600" b="1">
                <a:solidFill>
                  <a:srgbClr val="274E13"/>
                </a:solidFill>
                <a:latin typeface="Courier New"/>
                <a:ea typeface="Courier New"/>
                <a:cs typeface="Courier New"/>
                <a:sym typeface="Courier New"/>
              </a:rPr>
              <a:t>Template Matching</a:t>
            </a:r>
            <a:r>
              <a:rPr lang="en" sz="1600">
                <a:latin typeface="Courier New"/>
                <a:ea typeface="Courier New"/>
                <a:cs typeface="Courier New"/>
                <a:sym typeface="Courier New"/>
              </a:rPr>
              <a:t> / </a:t>
            </a:r>
            <a:r>
              <a:rPr lang="en" sz="1600" b="1">
                <a:solidFill>
                  <a:srgbClr val="20124D"/>
                </a:solidFill>
                <a:latin typeface="Courier New"/>
                <a:ea typeface="Courier New"/>
                <a:cs typeface="Courier New"/>
                <a:sym typeface="Courier New"/>
              </a:rPr>
              <a:t>Code Search</a:t>
            </a:r>
            <a:r>
              <a:rPr lang="en" sz="1600">
                <a:latin typeface="Courier New"/>
                <a:ea typeface="Courier New"/>
                <a:cs typeface="Courier New"/>
                <a:sym typeface="Courier New"/>
              </a:rPr>
              <a:t> </a:t>
            </a:r>
            <a:endParaRPr sz="1600">
              <a:latin typeface="Courier New"/>
              <a:ea typeface="Courier New"/>
              <a:cs typeface="Courier New"/>
              <a:sym typeface="Courier New"/>
            </a:endParaRPr>
          </a:p>
        </p:txBody>
      </p:sp>
      <p:sp>
        <p:nvSpPr>
          <p:cNvPr id="125" name="Google Shape;12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1000"/>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72"/>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38" name="Google Shape;73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pic>
        <p:nvPicPr>
          <p:cNvPr id="739" name="Google Shape;739;p72"/>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40" name="Google Shape;740;p72"/>
          <p:cNvGrpSpPr/>
          <p:nvPr/>
        </p:nvGrpSpPr>
        <p:grpSpPr>
          <a:xfrm>
            <a:off x="3408950" y="864525"/>
            <a:ext cx="3962400" cy="1267793"/>
            <a:chOff x="3408950" y="864525"/>
            <a:chExt cx="3962400" cy="1267793"/>
          </a:xfrm>
        </p:grpSpPr>
        <p:pic>
          <p:nvPicPr>
            <p:cNvPr id="741" name="Google Shape;741;p72"/>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42" name="Google Shape;742;p72"/>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3" name="Google Shape;743;p72"/>
          <p:cNvPicPr preferRelativeResize="0"/>
          <p:nvPr/>
        </p:nvPicPr>
        <p:blipFill>
          <a:blip r:embed="rId5">
            <a:alphaModFix/>
          </a:blip>
          <a:stretch>
            <a:fillRect/>
          </a:stretch>
        </p:blipFill>
        <p:spPr>
          <a:xfrm>
            <a:off x="1472624" y="1004899"/>
            <a:ext cx="940475" cy="940475"/>
          </a:xfrm>
          <a:prstGeom prst="rect">
            <a:avLst/>
          </a:prstGeom>
          <a:noFill/>
          <a:ln>
            <a:noFill/>
          </a:ln>
        </p:spPr>
      </p:pic>
      <p:sp>
        <p:nvSpPr>
          <p:cNvPr id="744" name="Google Shape;744;p72"/>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 calcmode="lin" valueType="num">
                                      <p:cBhvr additive="base">
                                        <p:cTn id="7" dur="1000"/>
                                        <p:tgtEl>
                                          <p:spTgt spid="744"/>
                                        </p:tgtEl>
                                        <p:attrNameLst>
                                          <p:attrName>ppt_w</p:attrName>
                                        </p:attrNameLst>
                                      </p:cBhvr>
                                      <p:tavLst>
                                        <p:tav tm="0">
                                          <p:val>
                                            <p:strVal val="0"/>
                                          </p:val>
                                        </p:tav>
                                        <p:tav tm="100000">
                                          <p:val>
                                            <p:strVal val="#ppt_w"/>
                                          </p:val>
                                        </p:tav>
                                      </p:tavLst>
                                    </p:anim>
                                    <p:anim calcmode="lin" valueType="num">
                                      <p:cBhvr additive="base">
                                        <p:cTn id="8" dur="1000"/>
                                        <p:tgtEl>
                                          <p:spTgt spid="74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39"/>
                                        </p:tgtEl>
                                        <p:attrNameLst>
                                          <p:attrName>style.visibility</p:attrName>
                                        </p:attrNameLst>
                                      </p:cBhvr>
                                      <p:to>
                                        <p:strVal val="visible"/>
                                      </p:to>
                                    </p:set>
                                    <p:animEffect transition="in" filter="fade">
                                      <p:cBhvr>
                                        <p:cTn id="13" dur="1000"/>
                                        <p:tgtEl>
                                          <p:spTgt spid="7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37"/>
                                        </p:tgtEl>
                                        <p:attrNameLst>
                                          <p:attrName>style.visibility</p:attrName>
                                        </p:attrNameLst>
                                      </p:cBhvr>
                                      <p:to>
                                        <p:strVal val="visible"/>
                                      </p:to>
                                    </p:set>
                                    <p:animEffect transition="in" filter="fade">
                                      <p:cBhvr>
                                        <p:cTn id="18" dur="10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73"/>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50" name="Google Shape;750;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pic>
        <p:nvPicPr>
          <p:cNvPr id="751" name="Google Shape;751;p73"/>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52" name="Google Shape;752;p73"/>
          <p:cNvGrpSpPr/>
          <p:nvPr/>
        </p:nvGrpSpPr>
        <p:grpSpPr>
          <a:xfrm>
            <a:off x="3408950" y="864525"/>
            <a:ext cx="3962400" cy="1267793"/>
            <a:chOff x="3408950" y="864525"/>
            <a:chExt cx="3962400" cy="1267793"/>
          </a:xfrm>
        </p:grpSpPr>
        <p:pic>
          <p:nvPicPr>
            <p:cNvPr id="753" name="Google Shape;753;p73"/>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54" name="Google Shape;754;p73"/>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73"/>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6" name="Google Shape;756;p73"/>
          <p:cNvPicPr preferRelativeResize="0"/>
          <p:nvPr/>
        </p:nvPicPr>
        <p:blipFill>
          <a:blip r:embed="rId5">
            <a:alphaModFix/>
          </a:blip>
          <a:stretch>
            <a:fillRect/>
          </a:stretch>
        </p:blipFill>
        <p:spPr>
          <a:xfrm>
            <a:off x="1495925" y="1028188"/>
            <a:ext cx="940475" cy="940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74"/>
          <p:cNvPicPr preferRelativeResize="0"/>
          <p:nvPr/>
        </p:nvPicPr>
        <p:blipFill rotWithShape="1">
          <a:blip r:embed="rId3">
            <a:alphaModFix amt="22000"/>
          </a:blip>
          <a:srcRect l="1771" r="1442" b="6076"/>
          <a:stretch/>
        </p:blipFill>
        <p:spPr>
          <a:xfrm>
            <a:off x="4854700" y="2785810"/>
            <a:ext cx="3851558" cy="1250791"/>
          </a:xfrm>
          <a:prstGeom prst="rect">
            <a:avLst/>
          </a:prstGeom>
          <a:noFill/>
          <a:ln>
            <a:noFill/>
          </a:ln>
        </p:spPr>
      </p:pic>
      <p:sp>
        <p:nvSpPr>
          <p:cNvPr id="762" name="Google Shape;76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pic>
        <p:nvPicPr>
          <p:cNvPr id="763" name="Google Shape;763;p74"/>
          <p:cNvPicPr preferRelativeResize="0"/>
          <p:nvPr/>
        </p:nvPicPr>
        <p:blipFill rotWithShape="1">
          <a:blip r:embed="rId4">
            <a:alphaModFix amt="22000"/>
          </a:blip>
          <a:srcRect l="1720" t="1022" r="5789" b="6005"/>
          <a:stretch/>
        </p:blipFill>
        <p:spPr>
          <a:xfrm>
            <a:off x="449743" y="2816125"/>
            <a:ext cx="3851557" cy="1267793"/>
          </a:xfrm>
          <a:prstGeom prst="rect">
            <a:avLst/>
          </a:prstGeom>
          <a:noFill/>
          <a:ln>
            <a:noFill/>
          </a:ln>
        </p:spPr>
      </p:pic>
      <p:grpSp>
        <p:nvGrpSpPr>
          <p:cNvPr id="764" name="Google Shape;764;p74"/>
          <p:cNvGrpSpPr/>
          <p:nvPr/>
        </p:nvGrpSpPr>
        <p:grpSpPr>
          <a:xfrm>
            <a:off x="3408950" y="864525"/>
            <a:ext cx="3962400" cy="1267793"/>
            <a:chOff x="3408950" y="864525"/>
            <a:chExt cx="3962400" cy="1267793"/>
          </a:xfrm>
        </p:grpSpPr>
        <p:pic>
          <p:nvPicPr>
            <p:cNvPr id="765" name="Google Shape;765;p74"/>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66" name="Google Shape;766;p74"/>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74"/>
          <p:cNvPicPr preferRelativeResize="0"/>
          <p:nvPr/>
        </p:nvPicPr>
        <p:blipFill>
          <a:blip r:embed="rId5">
            <a:alphaModFix/>
          </a:blip>
          <a:stretch>
            <a:fillRect/>
          </a:stretch>
        </p:blipFill>
        <p:spPr>
          <a:xfrm>
            <a:off x="1495925" y="1028188"/>
            <a:ext cx="940475" cy="940475"/>
          </a:xfrm>
          <a:prstGeom prst="rect">
            <a:avLst/>
          </a:prstGeom>
          <a:noFill/>
          <a:ln>
            <a:noFill/>
          </a:ln>
        </p:spPr>
      </p:pic>
      <p:pic>
        <p:nvPicPr>
          <p:cNvPr id="768" name="Google Shape;768;p74"/>
          <p:cNvPicPr preferRelativeResize="0"/>
          <p:nvPr/>
        </p:nvPicPr>
        <p:blipFill rotWithShape="1">
          <a:blip r:embed="rId6">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5"/>
          <p:cNvPicPr preferRelativeResize="0"/>
          <p:nvPr/>
        </p:nvPicPr>
        <p:blipFill>
          <a:blip r:embed="rId3">
            <a:alphaModFix/>
          </a:blip>
          <a:stretch>
            <a:fillRect/>
          </a:stretch>
        </p:blipFill>
        <p:spPr>
          <a:xfrm>
            <a:off x="1495925" y="1028188"/>
            <a:ext cx="940475" cy="940475"/>
          </a:xfrm>
          <a:prstGeom prst="rect">
            <a:avLst/>
          </a:prstGeom>
          <a:noFill/>
          <a:ln>
            <a:noFill/>
          </a:ln>
        </p:spPr>
      </p:pic>
      <p:pic>
        <p:nvPicPr>
          <p:cNvPr id="774" name="Google Shape;774;p75"/>
          <p:cNvPicPr preferRelativeResize="0"/>
          <p:nvPr/>
        </p:nvPicPr>
        <p:blipFill rotWithShape="1">
          <a:blip r:embed="rId4">
            <a:alphaModFix amt="85000"/>
          </a:blip>
          <a:srcRect l="1771" r="1442" b="6076"/>
          <a:stretch/>
        </p:blipFill>
        <p:spPr>
          <a:xfrm>
            <a:off x="4854700" y="2785810"/>
            <a:ext cx="3851558" cy="1250791"/>
          </a:xfrm>
          <a:prstGeom prst="rect">
            <a:avLst/>
          </a:prstGeom>
          <a:noFill/>
          <a:ln>
            <a:noFill/>
          </a:ln>
        </p:spPr>
      </p:pic>
      <p:sp>
        <p:nvSpPr>
          <p:cNvPr id="775" name="Google Shape;775;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pic>
        <p:nvPicPr>
          <p:cNvPr id="776" name="Google Shape;776;p75"/>
          <p:cNvPicPr preferRelativeResize="0"/>
          <p:nvPr/>
        </p:nvPicPr>
        <p:blipFill rotWithShape="1">
          <a:blip r:embed="rId5">
            <a:alphaModFix amt="19000"/>
          </a:blip>
          <a:srcRect l="1720" t="1022" r="5789" b="6005"/>
          <a:stretch/>
        </p:blipFill>
        <p:spPr>
          <a:xfrm>
            <a:off x="449743" y="2816125"/>
            <a:ext cx="3851557" cy="1267793"/>
          </a:xfrm>
          <a:prstGeom prst="rect">
            <a:avLst/>
          </a:prstGeom>
          <a:noFill/>
          <a:ln>
            <a:noFill/>
          </a:ln>
        </p:spPr>
      </p:pic>
      <p:grpSp>
        <p:nvGrpSpPr>
          <p:cNvPr id="777" name="Google Shape;777;p75"/>
          <p:cNvGrpSpPr/>
          <p:nvPr/>
        </p:nvGrpSpPr>
        <p:grpSpPr>
          <a:xfrm>
            <a:off x="3408950" y="864525"/>
            <a:ext cx="3962400" cy="1267793"/>
            <a:chOff x="3408950" y="864525"/>
            <a:chExt cx="3962400" cy="1267793"/>
          </a:xfrm>
        </p:grpSpPr>
        <p:pic>
          <p:nvPicPr>
            <p:cNvPr id="778" name="Google Shape;778;p75"/>
            <p:cNvPicPr preferRelativeResize="0"/>
            <p:nvPr/>
          </p:nvPicPr>
          <p:blipFill rotWithShape="1">
            <a:blip r:embed="rId5">
              <a:alphaModFix/>
            </a:blip>
            <a:srcRect l="1720" t="1022" r="5789" b="6005"/>
            <a:stretch/>
          </p:blipFill>
          <p:spPr>
            <a:xfrm>
              <a:off x="3519793" y="864525"/>
              <a:ext cx="3851557" cy="1267793"/>
            </a:xfrm>
            <a:prstGeom prst="rect">
              <a:avLst/>
            </a:prstGeom>
            <a:noFill/>
            <a:ln>
              <a:noFill/>
            </a:ln>
          </p:spPr>
        </p:pic>
        <p:sp>
          <p:nvSpPr>
            <p:cNvPr id="779" name="Google Shape;779;p75"/>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75"/>
          <p:cNvPicPr preferRelativeResize="0"/>
          <p:nvPr/>
        </p:nvPicPr>
        <p:blipFill>
          <a:blip r:embed="rId6">
            <a:alphaModFix/>
          </a:blip>
          <a:stretch>
            <a:fillRect/>
          </a:stretch>
        </p:blipFill>
        <p:spPr>
          <a:xfrm>
            <a:off x="1524000" y="1030699"/>
            <a:ext cx="940475" cy="940475"/>
          </a:xfrm>
          <a:prstGeom prst="rect">
            <a:avLst/>
          </a:prstGeom>
          <a:noFill/>
          <a:ln>
            <a:noFill/>
          </a:ln>
        </p:spPr>
      </p:pic>
      <p:pic>
        <p:nvPicPr>
          <p:cNvPr id="781" name="Google Shape;781;p75"/>
          <p:cNvPicPr preferRelativeResize="0"/>
          <p:nvPr/>
        </p:nvPicPr>
        <p:blipFill rotWithShape="1">
          <a:blip r:embed="rId7">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grpSp>
        <p:nvGrpSpPr>
          <p:cNvPr id="787" name="Google Shape;787;p76"/>
          <p:cNvGrpSpPr/>
          <p:nvPr/>
        </p:nvGrpSpPr>
        <p:grpSpPr>
          <a:xfrm>
            <a:off x="6013875" y="1526483"/>
            <a:ext cx="2047273" cy="389409"/>
            <a:chOff x="5833850" y="2259525"/>
            <a:chExt cx="1998900" cy="389409"/>
          </a:xfrm>
        </p:grpSpPr>
        <p:sp>
          <p:nvSpPr>
            <p:cNvPr id="788" name="Google Shape;788;p76"/>
            <p:cNvSpPr/>
            <p:nvPr/>
          </p:nvSpPr>
          <p:spPr>
            <a:xfrm>
              <a:off x="6138650" y="2259525"/>
              <a:ext cx="1597500" cy="20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6"/>
            <p:cNvSpPr/>
            <p:nvPr/>
          </p:nvSpPr>
          <p:spPr>
            <a:xfrm>
              <a:off x="5833850" y="2447034"/>
              <a:ext cx="1998900" cy="20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90" name="Google Shape;790;p76"/>
          <p:cNvPicPr preferRelativeResize="0"/>
          <p:nvPr/>
        </p:nvPicPr>
        <p:blipFill rotWithShape="1">
          <a:blip r:embed="rId3">
            <a:alphaModFix/>
          </a:blip>
          <a:srcRect l="22552" b="88925"/>
          <a:stretch/>
        </p:blipFill>
        <p:spPr>
          <a:xfrm>
            <a:off x="1430000" y="3072475"/>
            <a:ext cx="6631351" cy="299575"/>
          </a:xfrm>
          <a:prstGeom prst="rect">
            <a:avLst/>
          </a:prstGeom>
          <a:noFill/>
          <a:ln w="9525" cap="flat" cmpd="sng">
            <a:solidFill>
              <a:srgbClr val="0000FF"/>
            </a:solidFill>
            <a:prstDash val="solid"/>
            <a:round/>
            <a:headEnd type="none" w="sm" len="sm"/>
            <a:tailEnd type="none" w="sm" len="sm"/>
          </a:ln>
        </p:spPr>
      </p:pic>
      <p:sp>
        <p:nvSpPr>
          <p:cNvPr id="791" name="Google Shape;791;p76"/>
          <p:cNvSpPr/>
          <p:nvPr/>
        </p:nvSpPr>
        <p:spPr>
          <a:xfrm>
            <a:off x="2465850" y="3584625"/>
            <a:ext cx="4212300" cy="891300"/>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Developers Guidance</a:t>
            </a:r>
            <a:endParaRPr sz="3000" b="1">
              <a:latin typeface="Times New Roman"/>
              <a:ea typeface="Times New Roman"/>
              <a:cs typeface="Times New Roman"/>
              <a:sym typeface="Times New Roman"/>
            </a:endParaRPr>
          </a:p>
        </p:txBody>
      </p:sp>
      <p:pic>
        <p:nvPicPr>
          <p:cNvPr id="792" name="Google Shape;792;p76"/>
          <p:cNvPicPr preferRelativeResize="0"/>
          <p:nvPr/>
        </p:nvPicPr>
        <p:blipFill>
          <a:blip r:embed="rId4">
            <a:alphaModFix/>
          </a:blip>
          <a:stretch>
            <a:fillRect/>
          </a:stretch>
        </p:blipFill>
        <p:spPr>
          <a:xfrm>
            <a:off x="1706475" y="3852625"/>
            <a:ext cx="459200" cy="459200"/>
          </a:xfrm>
          <a:prstGeom prst="rect">
            <a:avLst/>
          </a:prstGeom>
          <a:noFill/>
          <a:ln>
            <a:noFill/>
          </a:ln>
        </p:spPr>
      </p:pic>
      <p:pic>
        <p:nvPicPr>
          <p:cNvPr id="793" name="Google Shape;793;p76"/>
          <p:cNvPicPr preferRelativeResize="0"/>
          <p:nvPr/>
        </p:nvPicPr>
        <p:blipFill rotWithShape="1">
          <a:blip r:embed="rId5">
            <a:alphaModFix amt="85000"/>
          </a:blip>
          <a:srcRect l="1771" r="1442" b="6076"/>
          <a:stretch/>
        </p:blipFill>
        <p:spPr>
          <a:xfrm>
            <a:off x="4854700" y="1185610"/>
            <a:ext cx="3851558" cy="1250791"/>
          </a:xfrm>
          <a:prstGeom prst="rect">
            <a:avLst/>
          </a:prstGeom>
          <a:noFill/>
          <a:ln>
            <a:noFill/>
          </a:ln>
        </p:spPr>
      </p:pic>
      <p:pic>
        <p:nvPicPr>
          <p:cNvPr id="794" name="Google Shape;794;p76"/>
          <p:cNvPicPr preferRelativeResize="0"/>
          <p:nvPr/>
        </p:nvPicPr>
        <p:blipFill rotWithShape="1">
          <a:blip r:embed="rId6">
            <a:alphaModFix amt="19000"/>
          </a:blip>
          <a:srcRect l="1720" t="1022" r="5789" b="6005"/>
          <a:stretch/>
        </p:blipFill>
        <p:spPr>
          <a:xfrm>
            <a:off x="449743" y="1215925"/>
            <a:ext cx="3851557" cy="126779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799" name="Google Shape;799;p77"/>
          <p:cNvPicPr preferRelativeResize="0"/>
          <p:nvPr/>
        </p:nvPicPr>
        <p:blipFill>
          <a:blip r:embed="rId3">
            <a:alphaModFix/>
          </a:blip>
          <a:stretch>
            <a:fillRect/>
          </a:stretch>
        </p:blipFill>
        <p:spPr>
          <a:xfrm>
            <a:off x="1087100" y="204725"/>
            <a:ext cx="7122201" cy="3865800"/>
          </a:xfrm>
          <a:prstGeom prst="rect">
            <a:avLst/>
          </a:prstGeom>
          <a:noFill/>
          <a:ln>
            <a:noFill/>
          </a:ln>
        </p:spPr>
      </p:pic>
      <p:sp>
        <p:nvSpPr>
          <p:cNvPr id="800" name="Google Shape;80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
        <p:nvSpPr>
          <p:cNvPr id="801" name="Google Shape;801;p77"/>
          <p:cNvSpPr/>
          <p:nvPr/>
        </p:nvSpPr>
        <p:spPr>
          <a:xfrm>
            <a:off x="1134227" y="266050"/>
            <a:ext cx="548700" cy="351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7"/>
          <p:cNvSpPr/>
          <p:nvPr/>
        </p:nvSpPr>
        <p:spPr>
          <a:xfrm>
            <a:off x="1674524" y="3782239"/>
            <a:ext cx="5995800" cy="29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77"/>
          <p:cNvGrpSpPr/>
          <p:nvPr/>
        </p:nvGrpSpPr>
        <p:grpSpPr>
          <a:xfrm>
            <a:off x="1568000" y="876275"/>
            <a:ext cx="6363900" cy="2867275"/>
            <a:chOff x="1491800" y="1104875"/>
            <a:chExt cx="6363900" cy="2867275"/>
          </a:xfrm>
        </p:grpSpPr>
        <p:sp>
          <p:nvSpPr>
            <p:cNvPr id="804" name="Google Shape;804;p77"/>
            <p:cNvSpPr/>
            <p:nvPr/>
          </p:nvSpPr>
          <p:spPr>
            <a:xfrm>
              <a:off x="1491800" y="1104875"/>
              <a:ext cx="6363900" cy="85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7"/>
            <p:cNvSpPr/>
            <p:nvPr/>
          </p:nvSpPr>
          <p:spPr>
            <a:xfrm>
              <a:off x="1491800" y="2991150"/>
              <a:ext cx="6363900" cy="9810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77"/>
          <p:cNvSpPr/>
          <p:nvPr/>
        </p:nvSpPr>
        <p:spPr>
          <a:xfrm>
            <a:off x="3243750" y="1331550"/>
            <a:ext cx="11526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7"/>
          <p:cNvSpPr/>
          <p:nvPr/>
        </p:nvSpPr>
        <p:spPr>
          <a:xfrm>
            <a:off x="2536575" y="2139750"/>
            <a:ext cx="28575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7"/>
          <p:cNvSpPr/>
          <p:nvPr/>
        </p:nvSpPr>
        <p:spPr>
          <a:xfrm>
            <a:off x="3022200" y="3782350"/>
            <a:ext cx="3099600" cy="780000"/>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Times New Roman"/>
                <a:ea typeface="Times New Roman"/>
                <a:cs typeface="Times New Roman"/>
                <a:sym typeface="Times New Roman"/>
              </a:rPr>
              <a:t>Context</a:t>
            </a:r>
            <a:endParaRPr sz="3000" b="1">
              <a:latin typeface="Times New Roman"/>
              <a:ea typeface="Times New Roman"/>
              <a:cs typeface="Times New Roman"/>
              <a:sym typeface="Times New Roman"/>
            </a:endParaRPr>
          </a:p>
        </p:txBody>
      </p:sp>
      <p:pic>
        <p:nvPicPr>
          <p:cNvPr id="809" name="Google Shape;809;p77"/>
          <p:cNvPicPr preferRelativeResize="0"/>
          <p:nvPr/>
        </p:nvPicPr>
        <p:blipFill>
          <a:blip r:embed="rId4">
            <a:alphaModFix/>
          </a:blip>
          <a:stretch>
            <a:fillRect/>
          </a:stretch>
        </p:blipFill>
        <p:spPr>
          <a:xfrm>
            <a:off x="2328100" y="3942750"/>
            <a:ext cx="459200" cy="459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03"/>
                                        </p:tgtEl>
                                      </p:cBhvr>
                                    </p:animEffect>
                                    <p:set>
                                      <p:cBhvr>
                                        <p:cTn id="7" dur="1" fill="hold">
                                          <p:stCondLst>
                                            <p:cond delay="1000"/>
                                          </p:stCondLst>
                                        </p:cTn>
                                        <p:tgtEl>
                                          <p:spTgt spid="80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6"/>
                                        </p:tgtEl>
                                        <p:attrNameLst>
                                          <p:attrName>style.visibility</p:attrName>
                                        </p:attrNameLst>
                                      </p:cBhvr>
                                      <p:to>
                                        <p:strVal val="visible"/>
                                      </p:to>
                                    </p:set>
                                    <p:animEffect transition="in" filter="fade">
                                      <p:cBhvr>
                                        <p:cTn id="12" dur="1000"/>
                                        <p:tgtEl>
                                          <p:spTgt spid="806"/>
                                        </p:tgtEl>
                                      </p:cBhvr>
                                    </p:animEffect>
                                  </p:childTnLst>
                                </p:cTn>
                              </p:par>
                              <p:par>
                                <p:cTn id="13" presetID="10" presetClass="entr" presetSubtype="0" fill="hold" nodeType="withEffect">
                                  <p:stCondLst>
                                    <p:cond delay="0"/>
                                  </p:stCondLst>
                                  <p:childTnLst>
                                    <p:set>
                                      <p:cBhvr>
                                        <p:cTn id="14" dur="1" fill="hold">
                                          <p:stCondLst>
                                            <p:cond delay="0"/>
                                          </p:stCondLst>
                                        </p:cTn>
                                        <p:tgtEl>
                                          <p:spTgt spid="807"/>
                                        </p:tgtEl>
                                        <p:attrNameLst>
                                          <p:attrName>style.visibility</p:attrName>
                                        </p:attrNameLst>
                                      </p:cBhvr>
                                      <p:to>
                                        <p:strVal val="visible"/>
                                      </p:to>
                                    </p:set>
                                    <p:animEffect transition="in" filter="fade">
                                      <p:cBhvr>
                                        <p:cTn id="15" dur="1000"/>
                                        <p:tgtEl>
                                          <p:spTgt spid="80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08"/>
                                        </p:tgtEl>
                                        <p:attrNameLst>
                                          <p:attrName>style.visibility</p:attrName>
                                        </p:attrNameLst>
                                      </p:cBhvr>
                                      <p:to>
                                        <p:strVal val="visible"/>
                                      </p:to>
                                    </p:set>
                                    <p:animEffect transition="in" filter="fade">
                                      <p:cBhvr>
                                        <p:cTn id="20" dur="1000"/>
                                        <p:tgtEl>
                                          <p:spTgt spid="808"/>
                                        </p:tgtEl>
                                      </p:cBhvr>
                                    </p:animEffect>
                                  </p:childTnLst>
                                </p:cTn>
                              </p:par>
                              <p:par>
                                <p:cTn id="21" presetID="1" presetClass="entr" presetSubtype="0" fill="hold" nodeType="withEffect">
                                  <p:stCondLst>
                                    <p:cond delay="0"/>
                                  </p:stCondLst>
                                  <p:childTnLst>
                                    <p:set>
                                      <p:cBhvr>
                                        <p:cTn id="22" dur="1" fill="hold">
                                          <p:stCondLst>
                                            <p:cond delay="0"/>
                                          </p:stCondLst>
                                        </p:cTn>
                                        <p:tgtEl>
                                          <p:spTgt spid="8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pic>
        <p:nvPicPr>
          <p:cNvPr id="814" name="Google Shape;814;p78"/>
          <p:cNvPicPr preferRelativeResize="0"/>
          <p:nvPr/>
        </p:nvPicPr>
        <p:blipFill>
          <a:blip r:embed="rId3">
            <a:alphaModFix/>
          </a:blip>
          <a:stretch>
            <a:fillRect/>
          </a:stretch>
        </p:blipFill>
        <p:spPr>
          <a:xfrm>
            <a:off x="1087100" y="738125"/>
            <a:ext cx="7122201" cy="3865800"/>
          </a:xfrm>
          <a:prstGeom prst="rect">
            <a:avLst/>
          </a:prstGeom>
          <a:noFill/>
          <a:ln>
            <a:noFill/>
          </a:ln>
        </p:spPr>
      </p:pic>
      <p:sp>
        <p:nvSpPr>
          <p:cNvPr id="815" name="Google Shape;815;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
        <p:nvSpPr>
          <p:cNvPr id="816" name="Google Shape;816;p78"/>
          <p:cNvSpPr/>
          <p:nvPr/>
        </p:nvSpPr>
        <p:spPr>
          <a:xfrm>
            <a:off x="1118303" y="799450"/>
            <a:ext cx="548700" cy="351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8"/>
          <p:cNvSpPr/>
          <p:nvPr/>
        </p:nvSpPr>
        <p:spPr>
          <a:xfrm>
            <a:off x="2038300" y="4315451"/>
            <a:ext cx="5605200" cy="286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17"/>
                                        </p:tgtEl>
                                      </p:cBhvr>
                                    </p:animEffect>
                                    <p:set>
                                      <p:cBhvr>
                                        <p:cTn id="7" dur="1" fill="hold">
                                          <p:stCondLst>
                                            <p:cond delay="1000"/>
                                          </p:stCondLst>
                                        </p:cTn>
                                        <p:tgtEl>
                                          <p:spTgt spid="817"/>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816"/>
                                        </p:tgtEl>
                                      </p:cBhvr>
                                    </p:animEffect>
                                    <p:set>
                                      <p:cBhvr>
                                        <p:cTn id="10" dur="1" fill="hold">
                                          <p:stCondLst>
                                            <p:cond delay="1000"/>
                                          </p:stCondLst>
                                        </p:cTn>
                                        <p:tgtEl>
                                          <p:spTgt spid="8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265500" y="712350"/>
            <a:ext cx="4045200" cy="3796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844">
                <a:solidFill>
                  <a:srgbClr val="FFFFFF"/>
                </a:solidFill>
                <a:latin typeface="Georgia"/>
                <a:ea typeface="Georgia"/>
                <a:cs typeface="Georgia"/>
                <a:sym typeface="Georgia"/>
              </a:rPr>
              <a:t>M</a:t>
            </a:r>
            <a:r>
              <a:rPr lang="en" sz="2944">
                <a:solidFill>
                  <a:srgbClr val="FFFFFF"/>
                </a:solidFill>
                <a:latin typeface="Georgia"/>
                <a:ea typeface="Georgia"/>
                <a:cs typeface="Georgia"/>
                <a:sym typeface="Georgia"/>
              </a:rPr>
              <a:t>ODIT</a:t>
            </a:r>
            <a:r>
              <a:rPr lang="en" sz="3244">
                <a:solidFill>
                  <a:srgbClr val="FFFFFF"/>
                </a:solidFill>
                <a:latin typeface="Georgia"/>
                <a:ea typeface="Georgia"/>
                <a:cs typeface="Georgia"/>
                <a:sym typeface="Georgia"/>
              </a:rPr>
              <a:t> </a:t>
            </a:r>
            <a:r>
              <a:rPr lang="en" sz="3844">
                <a:solidFill>
                  <a:srgbClr val="FFFFFF"/>
                </a:solidFill>
                <a:latin typeface="Georgia"/>
                <a:ea typeface="Georgia"/>
                <a:cs typeface="Georgia"/>
                <a:sym typeface="Georgia"/>
              </a:rPr>
              <a:t>: Multi-Modal Learning of Editing Source Code</a:t>
            </a:r>
            <a:endParaRPr sz="3844">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a:solidFill>
                  <a:srgbClr val="FFFFFF"/>
                </a:solidFill>
                <a:latin typeface="Georgia"/>
                <a:ea typeface="Georgia"/>
                <a:cs typeface="Georgia"/>
                <a:sym typeface="Georgia"/>
              </a:rPr>
              <a:t>Work in progress</a:t>
            </a:r>
            <a:endParaRPr sz="2644">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lnSpcReduction="10000"/>
          </a:bodyPr>
          <a:lstStyle/>
          <a:p>
            <a:pPr marL="457200" lvl="0" indent="0" algn="ctr" rtl="0">
              <a:spcBef>
                <a:spcPts val="0"/>
              </a:spcBef>
              <a:spcAft>
                <a:spcPts val="0"/>
              </a:spcAft>
              <a:buClr>
                <a:schemeClr val="dk1"/>
              </a:buClr>
              <a:buSzPts val="1100"/>
              <a:buFont typeface="Arial"/>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
                <a:solidFill>
                  <a:srgbClr val="20124D"/>
                </a:solidFill>
                <a:latin typeface="Georgia"/>
                <a:ea typeface="Georgia"/>
                <a:cs typeface="Georgia"/>
                <a:sym typeface="Georgia"/>
              </a:rPr>
              <a:t>Developer Guidance and Context of Edit are very important for Automated Code Editing.</a:t>
            </a:r>
            <a:endParaRPr sz="2400" b="1">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1C7F"/>
                </a:solidFill>
                <a:latin typeface="Georgia"/>
                <a:ea typeface="Georgia"/>
                <a:cs typeface="Georgia"/>
                <a:sym typeface="Georgia"/>
              </a:rPr>
              <a:t>Contribution</a:t>
            </a:r>
            <a:endParaRPr>
              <a:solidFill>
                <a:srgbClr val="1A0684"/>
              </a:solidFill>
              <a:latin typeface="Georgia"/>
              <a:ea typeface="Georgia"/>
              <a:cs typeface="Georgia"/>
              <a:sym typeface="Georgia"/>
            </a:endParaRPr>
          </a:p>
          <a:p>
            <a:pPr marL="457200" lvl="0" indent="0" algn="l" rtl="0">
              <a:spcBef>
                <a:spcPts val="1200"/>
              </a:spcBef>
              <a:spcAft>
                <a:spcPts val="1200"/>
              </a:spcAft>
              <a:buNone/>
            </a:pPr>
            <a:r>
              <a:rPr lang="en">
                <a:solidFill>
                  <a:srgbClr val="1A0684"/>
                </a:solidFill>
                <a:latin typeface="Georgia"/>
                <a:ea typeface="Georgia"/>
                <a:cs typeface="Georgia"/>
                <a:sym typeface="Georgia"/>
              </a:rPr>
              <a:t>Leveraging multiple information modalities to Automate Code editing, and identification of best way of processing such modalities.</a:t>
            </a:r>
            <a:endParaRPr>
              <a:solidFill>
                <a:srgbClr val="1A0684"/>
              </a:solidFill>
              <a:latin typeface="Georgia"/>
              <a:ea typeface="Georgia"/>
              <a:cs typeface="Georgia"/>
              <a:sym typeface="Georgi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80"/>
          <p:cNvPicPr preferRelativeResize="0"/>
          <p:nvPr/>
        </p:nvPicPr>
        <p:blipFill>
          <a:blip r:embed="rId3">
            <a:alphaModFix/>
          </a:blip>
          <a:stretch>
            <a:fillRect/>
          </a:stretch>
        </p:blipFill>
        <p:spPr>
          <a:xfrm>
            <a:off x="3612975" y="4767725"/>
            <a:ext cx="1918050" cy="299575"/>
          </a:xfrm>
          <a:prstGeom prst="rect">
            <a:avLst/>
          </a:prstGeom>
          <a:noFill/>
          <a:ln>
            <a:noFill/>
          </a:ln>
        </p:spPr>
      </p:pic>
      <p:sp>
        <p:nvSpPr>
          <p:cNvPr id="830" name="Google Shape;830;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pic>
        <p:nvPicPr>
          <p:cNvPr id="831" name="Google Shape;831;p80"/>
          <p:cNvPicPr preferRelativeResize="0"/>
          <p:nvPr/>
        </p:nvPicPr>
        <p:blipFill>
          <a:blip r:embed="rId4">
            <a:alphaModFix/>
          </a:blip>
          <a:stretch>
            <a:fillRect/>
          </a:stretch>
        </p:blipFill>
        <p:spPr>
          <a:xfrm>
            <a:off x="336225" y="1295077"/>
            <a:ext cx="8412451" cy="2942547"/>
          </a:xfrm>
          <a:prstGeom prst="rect">
            <a:avLst/>
          </a:prstGeom>
          <a:noFill/>
          <a:ln>
            <a:noFill/>
          </a:ln>
        </p:spPr>
      </p:pic>
      <p:pic>
        <p:nvPicPr>
          <p:cNvPr id="832" name="Google Shape;832;p80"/>
          <p:cNvPicPr preferRelativeResize="0"/>
          <p:nvPr/>
        </p:nvPicPr>
        <p:blipFill rotWithShape="1">
          <a:blip r:embed="rId5">
            <a:alphaModFix/>
          </a:blip>
          <a:srcRect b="27714"/>
          <a:stretch/>
        </p:blipFill>
        <p:spPr>
          <a:xfrm>
            <a:off x="395325" y="1293199"/>
            <a:ext cx="8353351" cy="641613"/>
          </a:xfrm>
          <a:prstGeom prst="rect">
            <a:avLst/>
          </a:prstGeom>
          <a:noFill/>
          <a:ln>
            <a:noFill/>
          </a:ln>
        </p:spPr>
      </p:pic>
      <p:sp>
        <p:nvSpPr>
          <p:cNvPr id="833" name="Google Shape;833;p8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M</a:t>
            </a:r>
            <a:r>
              <a:rPr lang="en" sz="2220">
                <a:latin typeface="Georgia"/>
                <a:ea typeface="Georgia"/>
                <a:cs typeface="Georgia"/>
                <a:sym typeface="Georgia"/>
              </a:rPr>
              <a:t>ODIT</a:t>
            </a:r>
            <a:r>
              <a:rPr lang="en" sz="2520">
                <a:latin typeface="Georgia"/>
                <a:ea typeface="Georgia"/>
                <a:cs typeface="Georgia"/>
                <a:sym typeface="Georgia"/>
              </a:rPr>
              <a:t> : Multi Modal Code Editing (overview)</a:t>
            </a:r>
            <a:endParaRPr sz="2520">
              <a:solidFill>
                <a:srgbClr val="000000"/>
              </a:solidFill>
              <a:latin typeface="Georgia"/>
              <a:ea typeface="Georgia"/>
              <a:cs typeface="Georgia"/>
              <a:sym typeface="Georgia"/>
            </a:endParaRPr>
          </a:p>
        </p:txBody>
      </p:sp>
      <p:sp>
        <p:nvSpPr>
          <p:cNvPr id="834" name="Google Shape;834;p80"/>
          <p:cNvSpPr/>
          <p:nvPr/>
        </p:nvSpPr>
        <p:spPr>
          <a:xfrm>
            <a:off x="610250" y="3122343"/>
            <a:ext cx="3914100" cy="4926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835" name="Google Shape;835;p80"/>
          <p:cNvSpPr/>
          <p:nvPr/>
        </p:nvSpPr>
        <p:spPr>
          <a:xfrm>
            <a:off x="5003025" y="3121050"/>
            <a:ext cx="3624000" cy="492600"/>
          </a:xfrm>
          <a:prstGeom prst="roundRect">
            <a:avLst>
              <a:gd name="adj" fmla="val 16667"/>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Decoder</a:t>
            </a:r>
            <a:endParaRPr sz="2500" b="1">
              <a:latin typeface="Courier New"/>
              <a:ea typeface="Courier New"/>
              <a:cs typeface="Courier New"/>
              <a:sym typeface="Courier New"/>
            </a:endParaRPr>
          </a:p>
        </p:txBody>
      </p:sp>
      <p:sp>
        <p:nvSpPr>
          <p:cNvPr id="836" name="Google Shape;836;p80"/>
          <p:cNvSpPr/>
          <p:nvPr/>
        </p:nvSpPr>
        <p:spPr>
          <a:xfrm>
            <a:off x="4659250" y="2626950"/>
            <a:ext cx="4089300" cy="145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0"/>
          <p:cNvSpPr/>
          <p:nvPr/>
        </p:nvSpPr>
        <p:spPr>
          <a:xfrm>
            <a:off x="281000" y="2563356"/>
            <a:ext cx="8520600" cy="172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37"/>
                                        </p:tgtEl>
                                      </p:cBhvr>
                                    </p:animEffect>
                                    <p:set>
                                      <p:cBhvr>
                                        <p:cTn id="7" dur="1" fill="hold">
                                          <p:stCondLst>
                                            <p:cond delay="1000"/>
                                          </p:stCondLst>
                                        </p:cTn>
                                        <p:tgtEl>
                                          <p:spTgt spid="8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36"/>
                                        </p:tgtEl>
                                      </p:cBhvr>
                                    </p:animEffect>
                                    <p:set>
                                      <p:cBhvr>
                                        <p:cTn id="12" dur="1" fill="hold">
                                          <p:stCondLst>
                                            <p:cond delay="1000"/>
                                          </p:stCondLst>
                                        </p:cTn>
                                        <p:tgtEl>
                                          <p:spTgt spid="8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pic>
        <p:nvPicPr>
          <p:cNvPr id="842" name="Google Shape;842;p81"/>
          <p:cNvPicPr preferRelativeResize="0"/>
          <p:nvPr/>
        </p:nvPicPr>
        <p:blipFill>
          <a:blip r:embed="rId3">
            <a:alphaModFix/>
          </a:blip>
          <a:stretch>
            <a:fillRect/>
          </a:stretch>
        </p:blipFill>
        <p:spPr>
          <a:xfrm>
            <a:off x="3612975" y="4767725"/>
            <a:ext cx="1918050" cy="299575"/>
          </a:xfrm>
          <a:prstGeom prst="rect">
            <a:avLst/>
          </a:prstGeom>
          <a:noFill/>
          <a:ln>
            <a:noFill/>
          </a:ln>
        </p:spPr>
      </p:pic>
      <p:sp>
        <p:nvSpPr>
          <p:cNvPr id="843" name="Google Shape;84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
        <p:nvSpPr>
          <p:cNvPr id="844" name="Google Shape;844;p8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M</a:t>
            </a:r>
            <a:r>
              <a:rPr lang="en" sz="2220">
                <a:latin typeface="Georgia"/>
                <a:ea typeface="Georgia"/>
                <a:cs typeface="Georgia"/>
                <a:sym typeface="Georgia"/>
              </a:rPr>
              <a:t>ODIT</a:t>
            </a:r>
            <a:r>
              <a:rPr lang="en" sz="2520">
                <a:latin typeface="Georgia"/>
                <a:ea typeface="Georgia"/>
                <a:cs typeface="Georgia"/>
                <a:sym typeface="Georgia"/>
              </a:rPr>
              <a:t> : Multi Modal Code Editing (pipeline)</a:t>
            </a:r>
            <a:endParaRPr sz="2520">
              <a:solidFill>
                <a:srgbClr val="000000"/>
              </a:solidFill>
              <a:latin typeface="Georgia"/>
              <a:ea typeface="Georgia"/>
              <a:cs typeface="Georgia"/>
              <a:sym typeface="Georgia"/>
            </a:endParaRPr>
          </a:p>
        </p:txBody>
      </p:sp>
      <p:pic>
        <p:nvPicPr>
          <p:cNvPr id="845" name="Google Shape;845;p81"/>
          <p:cNvPicPr preferRelativeResize="0"/>
          <p:nvPr/>
        </p:nvPicPr>
        <p:blipFill>
          <a:blip r:embed="rId4">
            <a:alphaModFix/>
          </a:blip>
          <a:stretch>
            <a:fillRect/>
          </a:stretch>
        </p:blipFill>
        <p:spPr>
          <a:xfrm>
            <a:off x="179925" y="1028825"/>
            <a:ext cx="8841224" cy="3565625"/>
          </a:xfrm>
          <a:prstGeom prst="rect">
            <a:avLst/>
          </a:prstGeom>
          <a:noFill/>
          <a:ln>
            <a:noFill/>
          </a:ln>
        </p:spPr>
      </p:pic>
      <p:pic>
        <p:nvPicPr>
          <p:cNvPr id="846" name="Google Shape;846;p81"/>
          <p:cNvPicPr preferRelativeResize="0"/>
          <p:nvPr/>
        </p:nvPicPr>
        <p:blipFill rotWithShape="1">
          <a:blip r:embed="rId4">
            <a:alphaModFix/>
          </a:blip>
          <a:srcRect r="71227"/>
          <a:stretch/>
        </p:blipFill>
        <p:spPr>
          <a:xfrm>
            <a:off x="179925" y="1028825"/>
            <a:ext cx="2543826" cy="3565625"/>
          </a:xfrm>
          <a:prstGeom prst="rect">
            <a:avLst/>
          </a:prstGeom>
          <a:noFill/>
          <a:ln>
            <a:noFill/>
          </a:ln>
        </p:spPr>
      </p:pic>
      <p:pic>
        <p:nvPicPr>
          <p:cNvPr id="847" name="Google Shape;847;p81"/>
          <p:cNvPicPr preferRelativeResize="0"/>
          <p:nvPr/>
        </p:nvPicPr>
        <p:blipFill rotWithShape="1">
          <a:blip r:embed="rId4">
            <a:alphaModFix/>
          </a:blip>
          <a:srcRect r="41677"/>
          <a:stretch/>
        </p:blipFill>
        <p:spPr>
          <a:xfrm>
            <a:off x="179925" y="1028825"/>
            <a:ext cx="5156402" cy="3565625"/>
          </a:xfrm>
          <a:prstGeom prst="rect">
            <a:avLst/>
          </a:prstGeom>
          <a:noFill/>
          <a:ln>
            <a:noFill/>
          </a:ln>
        </p:spPr>
      </p:pic>
      <p:pic>
        <p:nvPicPr>
          <p:cNvPr id="848" name="Google Shape;848;p81"/>
          <p:cNvPicPr preferRelativeResize="0"/>
          <p:nvPr/>
        </p:nvPicPr>
        <p:blipFill rotWithShape="1">
          <a:blip r:embed="rId4">
            <a:alphaModFix/>
          </a:blip>
          <a:srcRect r="18573" b="24012"/>
          <a:stretch/>
        </p:blipFill>
        <p:spPr>
          <a:xfrm>
            <a:off x="179925" y="1028825"/>
            <a:ext cx="7199200" cy="27093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10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8"/>
                                        </p:tgtEl>
                                        <p:attrNameLst>
                                          <p:attrName>style.visibility</p:attrName>
                                        </p:attrNameLst>
                                      </p:cBhvr>
                                      <p:to>
                                        <p:strVal val="visible"/>
                                      </p:to>
                                    </p:set>
                                    <p:animEffect transition="in" filter="fade">
                                      <p:cBhvr>
                                        <p:cTn id="12" dur="1000"/>
                                        <p:tgtEl>
                                          <p:spTgt spid="8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5"/>
                                        </p:tgtEl>
                                        <p:attrNameLst>
                                          <p:attrName>style.visibility</p:attrName>
                                        </p:attrNameLst>
                                      </p:cBhvr>
                                      <p:to>
                                        <p:strVal val="visible"/>
                                      </p:to>
                                    </p:set>
                                    <p:animEffect transition="in" filter="fade">
                                      <p:cBhvr>
                                        <p:cTn id="17" dur="10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147425" y="1551125"/>
            <a:ext cx="8839195" cy="2611400"/>
          </a:xfrm>
          <a:prstGeom prst="rect">
            <a:avLst/>
          </a:prstGeom>
          <a:noFill/>
          <a:ln>
            <a:noFill/>
          </a:ln>
        </p:spPr>
      </p:pic>
      <p:pic>
        <p:nvPicPr>
          <p:cNvPr id="131" name="Google Shape;131;p19"/>
          <p:cNvPicPr preferRelativeResize="0"/>
          <p:nvPr/>
        </p:nvPicPr>
        <p:blipFill>
          <a:blip r:embed="rId4">
            <a:alphaModFix/>
          </a:blip>
          <a:stretch>
            <a:fillRect/>
          </a:stretch>
        </p:blipFill>
        <p:spPr>
          <a:xfrm>
            <a:off x="147414" y="1551123"/>
            <a:ext cx="5337004" cy="2611400"/>
          </a:xfrm>
          <a:prstGeom prst="rect">
            <a:avLst/>
          </a:prstGeom>
          <a:noFill/>
          <a:ln>
            <a:noFill/>
          </a:ln>
        </p:spPr>
      </p:pic>
      <p:sp>
        <p:nvSpPr>
          <p:cNvPr id="132" name="Google Shape;13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latin typeface="Georgia"/>
                <a:ea typeface="Georgia"/>
                <a:cs typeface="Georgia"/>
                <a:sym typeface="Georgia"/>
              </a:rPr>
              <a:t>Code Editing Task - Learning Based Solution </a:t>
            </a:r>
            <a:endParaRPr/>
          </a:p>
        </p:txBody>
      </p:sp>
      <p:pic>
        <p:nvPicPr>
          <p:cNvPr id="133" name="Google Shape;133;p19"/>
          <p:cNvPicPr preferRelativeResize="0"/>
          <p:nvPr/>
        </p:nvPicPr>
        <p:blipFill>
          <a:blip r:embed="rId5">
            <a:alphaModFix/>
          </a:blip>
          <a:stretch>
            <a:fillRect/>
          </a:stretch>
        </p:blipFill>
        <p:spPr>
          <a:xfrm>
            <a:off x="4182437" y="1551125"/>
            <a:ext cx="1301882" cy="2611400"/>
          </a:xfrm>
          <a:prstGeom prst="rect">
            <a:avLst/>
          </a:prstGeom>
          <a:noFill/>
          <a:ln>
            <a:noFill/>
          </a:ln>
        </p:spPr>
      </p:pic>
      <p:sp>
        <p:nvSpPr>
          <p:cNvPr id="134" name="Google Shape;134;p19"/>
          <p:cNvSpPr/>
          <p:nvPr/>
        </p:nvSpPr>
        <p:spPr>
          <a:xfrm>
            <a:off x="3895875" y="1087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Example Code Edits</a:t>
            </a:r>
            <a:endParaRPr>
              <a:latin typeface="Georgia"/>
              <a:ea typeface="Georgia"/>
              <a:cs typeface="Georgia"/>
              <a:sym typeface="Georgia"/>
            </a:endParaRPr>
          </a:p>
        </p:txBody>
      </p:sp>
      <p:sp>
        <p:nvSpPr>
          <p:cNvPr id="135" name="Google Shape;135;p19"/>
          <p:cNvSpPr/>
          <p:nvPr/>
        </p:nvSpPr>
        <p:spPr>
          <a:xfrm>
            <a:off x="106032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Before Edit</a:t>
            </a:r>
            <a:endParaRPr>
              <a:latin typeface="Georgia"/>
              <a:ea typeface="Georgia"/>
              <a:cs typeface="Georgia"/>
              <a:sym typeface="Georgia"/>
            </a:endParaRPr>
          </a:p>
        </p:txBody>
      </p:sp>
      <p:sp>
        <p:nvSpPr>
          <p:cNvPr id="136" name="Google Shape;136;p19"/>
          <p:cNvSpPr/>
          <p:nvPr/>
        </p:nvSpPr>
        <p:spPr>
          <a:xfrm>
            <a:off x="625107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After Edit</a:t>
            </a:r>
            <a:endParaRPr>
              <a:latin typeface="Georgia"/>
              <a:ea typeface="Georgia"/>
              <a:cs typeface="Georgia"/>
              <a:sym typeface="Georgia"/>
            </a:endParaRPr>
          </a:p>
        </p:txBody>
      </p:sp>
      <p:sp>
        <p:nvSpPr>
          <p:cNvPr id="137" name="Google Shape;13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par>
                                <p:cTn id="8" presetID="10" presetClass="entr" presetSubtype="0" fill="hold" nodeType="withEffect">
                                  <p:stCondLst>
                                    <p:cond delay="0"/>
                                  </p:stCondLst>
                                  <p:childTnLst>
                                    <p:set>
                                      <p:cBhvr>
                                        <p:cTn id="9" dur="1" fill="hold">
                                          <p:stCondLst>
                                            <p:cond delay="0"/>
                                          </p:stCondLst>
                                        </p:cTn>
                                        <p:tgtEl>
                                          <p:spTgt spid="134"/>
                                        </p:tgtEl>
                                        <p:attrNameLst>
                                          <p:attrName>style.visibility</p:attrName>
                                        </p:attrNameLst>
                                      </p:cBhvr>
                                      <p:to>
                                        <p:strVal val="visible"/>
                                      </p:to>
                                    </p:set>
                                    <p:animEffect transition="in" filter="fade">
                                      <p:cBhvr>
                                        <p:cTn id="10" dur="1000"/>
                                        <p:tgtEl>
                                          <p:spTgt spid="1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10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1000"/>
                                        <p:tgtEl>
                                          <p:spTgt spid="1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fade">
                                      <p:cBhvr>
                                        <p:cTn id="23" dur="1000"/>
                                        <p:tgtEl>
                                          <p:spTgt spid="130"/>
                                        </p:tgtEl>
                                      </p:cBhvr>
                                    </p:animEffect>
                                  </p:childTnLst>
                                </p:cTn>
                              </p:par>
                              <p:par>
                                <p:cTn id="24" presetID="10" presetClass="entr" presetSubtype="0" fill="hold" nodeType="withEffect">
                                  <p:stCondLst>
                                    <p:cond delay="0"/>
                                  </p:stCondLst>
                                  <p:childTnLst>
                                    <p:set>
                                      <p:cBhvr>
                                        <p:cTn id="25" dur="1" fill="hold">
                                          <p:stCondLst>
                                            <p:cond delay="0"/>
                                          </p:stCondLst>
                                        </p:cTn>
                                        <p:tgtEl>
                                          <p:spTgt spid="136"/>
                                        </p:tgtEl>
                                        <p:attrNameLst>
                                          <p:attrName>style.visibility</p:attrName>
                                        </p:attrNameLst>
                                      </p:cBhvr>
                                      <p:to>
                                        <p:strVal val="visible"/>
                                      </p:to>
                                    </p:set>
                                    <p:animEffect transition="in" filter="fade">
                                      <p:cBhvr>
                                        <p:cTn id="26"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MODIT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
        <p:nvSpPr>
          <p:cNvPr id="860" name="Google Shape;860;p83"/>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Experiments : Dataset (Tufano et. al. ICSE 2019)</a:t>
            </a:r>
            <a:endParaRPr sz="2520">
              <a:solidFill>
                <a:srgbClr val="000000"/>
              </a:solidFill>
              <a:latin typeface="Georgia"/>
              <a:ea typeface="Georgia"/>
              <a:cs typeface="Georgia"/>
              <a:sym typeface="Georgia"/>
            </a:endParaRPr>
          </a:p>
        </p:txBody>
      </p:sp>
      <p:pic>
        <p:nvPicPr>
          <p:cNvPr id="861" name="Google Shape;861;p83"/>
          <p:cNvPicPr preferRelativeResize="0"/>
          <p:nvPr/>
        </p:nvPicPr>
        <p:blipFill>
          <a:blip r:embed="rId3">
            <a:alphaModFix/>
          </a:blip>
          <a:stretch>
            <a:fillRect/>
          </a:stretch>
        </p:blipFill>
        <p:spPr>
          <a:xfrm>
            <a:off x="700938" y="1830750"/>
            <a:ext cx="7742126" cy="18009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84"/>
          <p:cNvPicPr preferRelativeResize="0"/>
          <p:nvPr/>
        </p:nvPicPr>
        <p:blipFill>
          <a:blip r:embed="rId3">
            <a:alphaModFix/>
          </a:blip>
          <a:stretch>
            <a:fillRect/>
          </a:stretch>
        </p:blipFill>
        <p:spPr>
          <a:xfrm>
            <a:off x="1740767" y="889375"/>
            <a:ext cx="5567694" cy="3763338"/>
          </a:xfrm>
          <a:prstGeom prst="rect">
            <a:avLst/>
          </a:prstGeom>
          <a:noFill/>
          <a:ln>
            <a:noFill/>
          </a:ln>
        </p:spPr>
      </p:pic>
      <p:sp>
        <p:nvSpPr>
          <p:cNvPr id="867" name="Google Shape;867;p84"/>
          <p:cNvSpPr txBox="1"/>
          <p:nvPr/>
        </p:nvSpPr>
        <p:spPr>
          <a:xfrm>
            <a:off x="3113312" y="4117366"/>
            <a:ext cx="89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(PLBART)</a:t>
            </a:r>
            <a:endParaRPr sz="1200">
              <a:latin typeface="Times New Roman"/>
              <a:ea typeface="Times New Roman"/>
              <a:cs typeface="Times New Roman"/>
              <a:sym typeface="Times New Roman"/>
            </a:endParaRPr>
          </a:p>
        </p:txBody>
      </p:sp>
      <p:sp>
        <p:nvSpPr>
          <p:cNvPr id="868" name="Google Shape;868;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pic>
        <p:nvPicPr>
          <p:cNvPr id="874" name="Google Shape;874;p85"/>
          <p:cNvPicPr preferRelativeResize="0"/>
          <p:nvPr/>
        </p:nvPicPr>
        <p:blipFill rotWithShape="1">
          <a:blip r:embed="rId3">
            <a:alphaModFix/>
          </a:blip>
          <a:srcRect t="40957"/>
          <a:stretch/>
        </p:blipFill>
        <p:spPr>
          <a:xfrm>
            <a:off x="1343525" y="1787193"/>
            <a:ext cx="6617376" cy="2774782"/>
          </a:xfrm>
          <a:prstGeom prst="rect">
            <a:avLst/>
          </a:prstGeom>
          <a:noFill/>
          <a:ln>
            <a:noFill/>
          </a:ln>
        </p:spPr>
      </p:pic>
      <p:sp>
        <p:nvSpPr>
          <p:cNvPr id="875" name="Google Shape;875;p85"/>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Takeaway - Multi Modality Improves Code Editing</a:t>
            </a:r>
            <a:endParaRPr sz="2520">
              <a:solidFill>
                <a:srgbClr val="000000"/>
              </a:solidFill>
              <a:latin typeface="Georgia"/>
              <a:ea typeface="Georgia"/>
              <a:cs typeface="Georgia"/>
              <a:sym typeface="Georgia"/>
            </a:endParaRPr>
          </a:p>
        </p:txBody>
      </p:sp>
      <p:grpSp>
        <p:nvGrpSpPr>
          <p:cNvPr id="876" name="Google Shape;876;p85"/>
          <p:cNvGrpSpPr/>
          <p:nvPr/>
        </p:nvGrpSpPr>
        <p:grpSpPr>
          <a:xfrm>
            <a:off x="2402342" y="1871429"/>
            <a:ext cx="5447547" cy="574435"/>
            <a:chOff x="2677450" y="2571750"/>
            <a:chExt cx="4427100" cy="444300"/>
          </a:xfrm>
        </p:grpSpPr>
        <p:sp>
          <p:nvSpPr>
            <p:cNvPr id="877" name="Google Shape;877;p85"/>
            <p:cNvSpPr/>
            <p:nvPr/>
          </p:nvSpPr>
          <p:spPr>
            <a:xfrm>
              <a:off x="2677450" y="25717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5"/>
            <p:cNvSpPr/>
            <p:nvPr/>
          </p:nvSpPr>
          <p:spPr>
            <a:xfrm>
              <a:off x="5049550" y="25717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85"/>
          <p:cNvGrpSpPr/>
          <p:nvPr/>
        </p:nvGrpSpPr>
        <p:grpSpPr>
          <a:xfrm>
            <a:off x="2402342" y="2523274"/>
            <a:ext cx="5447547" cy="574435"/>
            <a:chOff x="2677450" y="3075923"/>
            <a:chExt cx="4427100" cy="444300"/>
          </a:xfrm>
        </p:grpSpPr>
        <p:sp>
          <p:nvSpPr>
            <p:cNvPr id="880" name="Google Shape;880;p85"/>
            <p:cNvSpPr/>
            <p:nvPr/>
          </p:nvSpPr>
          <p:spPr>
            <a:xfrm>
              <a:off x="2677450" y="3075923"/>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5"/>
            <p:cNvSpPr/>
            <p:nvPr/>
          </p:nvSpPr>
          <p:spPr>
            <a:xfrm>
              <a:off x="5049550" y="3075923"/>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85"/>
          <p:cNvGrpSpPr/>
          <p:nvPr/>
        </p:nvGrpSpPr>
        <p:grpSpPr>
          <a:xfrm>
            <a:off x="2416792" y="3152176"/>
            <a:ext cx="5447547" cy="574435"/>
            <a:chOff x="2689193" y="3562350"/>
            <a:chExt cx="4427100" cy="444300"/>
          </a:xfrm>
        </p:grpSpPr>
        <p:sp>
          <p:nvSpPr>
            <p:cNvPr id="883" name="Google Shape;883;p85"/>
            <p:cNvSpPr/>
            <p:nvPr/>
          </p:nvSpPr>
          <p:spPr>
            <a:xfrm>
              <a:off x="2689193" y="35623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5"/>
            <p:cNvSpPr/>
            <p:nvPr/>
          </p:nvSpPr>
          <p:spPr>
            <a:xfrm>
              <a:off x="5061293" y="35623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85"/>
          <p:cNvGrpSpPr/>
          <p:nvPr/>
        </p:nvGrpSpPr>
        <p:grpSpPr>
          <a:xfrm>
            <a:off x="2416471" y="3804696"/>
            <a:ext cx="5447547" cy="574435"/>
            <a:chOff x="2688932" y="4067045"/>
            <a:chExt cx="4427100" cy="444300"/>
          </a:xfrm>
        </p:grpSpPr>
        <p:sp>
          <p:nvSpPr>
            <p:cNvPr id="886" name="Google Shape;886;p85"/>
            <p:cNvSpPr/>
            <p:nvPr/>
          </p:nvSpPr>
          <p:spPr>
            <a:xfrm>
              <a:off x="2688932" y="4067045"/>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5"/>
            <p:cNvSpPr/>
            <p:nvPr/>
          </p:nvSpPr>
          <p:spPr>
            <a:xfrm>
              <a:off x="5061032" y="4067045"/>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8" name="Google Shape;888;p85"/>
          <p:cNvPicPr preferRelativeResize="0"/>
          <p:nvPr/>
        </p:nvPicPr>
        <p:blipFill rotWithShape="1">
          <a:blip r:embed="rId3">
            <a:alphaModFix/>
          </a:blip>
          <a:srcRect b="86161"/>
          <a:stretch/>
        </p:blipFill>
        <p:spPr>
          <a:xfrm>
            <a:off x="1343525" y="1143000"/>
            <a:ext cx="6617376" cy="6503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76"/>
                                        </p:tgtEl>
                                      </p:cBhvr>
                                    </p:animEffect>
                                    <p:set>
                                      <p:cBhvr>
                                        <p:cTn id="12" dur="1" fill="hold">
                                          <p:stCondLst>
                                            <p:cond delay="1000"/>
                                          </p:stCondLst>
                                        </p:cTn>
                                        <p:tgtEl>
                                          <p:spTgt spid="87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79"/>
                                        </p:tgtEl>
                                        <p:attrNameLst>
                                          <p:attrName>style.visibility</p:attrName>
                                        </p:attrNameLst>
                                      </p:cBhvr>
                                      <p:to>
                                        <p:strVal val="visible"/>
                                      </p:to>
                                    </p:set>
                                    <p:animEffect transition="in" filter="fade">
                                      <p:cBhvr>
                                        <p:cTn id="16" dur="1000"/>
                                        <p:tgtEl>
                                          <p:spTgt spid="8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79"/>
                                        </p:tgtEl>
                                      </p:cBhvr>
                                    </p:animEffect>
                                    <p:set>
                                      <p:cBhvr>
                                        <p:cTn id="21" dur="1" fill="hold">
                                          <p:stCondLst>
                                            <p:cond delay="1000"/>
                                          </p:stCondLst>
                                        </p:cTn>
                                        <p:tgtEl>
                                          <p:spTgt spid="879"/>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82"/>
                                        </p:tgtEl>
                                        <p:attrNameLst>
                                          <p:attrName>style.visibility</p:attrName>
                                        </p:attrNameLst>
                                      </p:cBhvr>
                                      <p:to>
                                        <p:strVal val="visible"/>
                                      </p:to>
                                    </p:set>
                                    <p:animEffect transition="in" filter="fade">
                                      <p:cBhvr>
                                        <p:cTn id="25" dur="1000"/>
                                        <p:tgtEl>
                                          <p:spTgt spid="88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82"/>
                                        </p:tgtEl>
                                      </p:cBhvr>
                                    </p:animEffect>
                                    <p:set>
                                      <p:cBhvr>
                                        <p:cTn id="30" dur="1" fill="hold">
                                          <p:stCondLst>
                                            <p:cond delay="1000"/>
                                          </p:stCondLst>
                                        </p:cTn>
                                        <p:tgtEl>
                                          <p:spTgt spid="882"/>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85"/>
                                        </p:tgtEl>
                                        <p:attrNameLst>
                                          <p:attrName>style.visibility</p:attrName>
                                        </p:attrNameLst>
                                      </p:cBhvr>
                                      <p:to>
                                        <p:strVal val="visible"/>
                                      </p:to>
                                    </p:set>
                                    <p:animEffect transition="in" filter="fade">
                                      <p:cBhvr>
                                        <p:cTn id="34" dur="1000"/>
                                        <p:tgtEl>
                                          <p:spTgt spid="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pic>
        <p:nvPicPr>
          <p:cNvPr id="894" name="Google Shape;894;p86"/>
          <p:cNvPicPr preferRelativeResize="0"/>
          <p:nvPr/>
        </p:nvPicPr>
        <p:blipFill>
          <a:blip r:embed="rId3">
            <a:alphaModFix/>
          </a:blip>
          <a:stretch>
            <a:fillRect/>
          </a:stretch>
        </p:blipFill>
        <p:spPr>
          <a:xfrm>
            <a:off x="1297375" y="1137754"/>
            <a:ext cx="6352854" cy="3477572"/>
          </a:xfrm>
          <a:prstGeom prst="rect">
            <a:avLst/>
          </a:prstGeom>
          <a:noFill/>
          <a:ln>
            <a:noFill/>
          </a:ln>
        </p:spPr>
      </p:pic>
      <p:sp>
        <p:nvSpPr>
          <p:cNvPr id="895" name="Google Shape;895;p86"/>
          <p:cNvSpPr/>
          <p:nvPr/>
        </p:nvSpPr>
        <p:spPr>
          <a:xfrm>
            <a:off x="1408050" y="2038350"/>
            <a:ext cx="62421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6"/>
          <p:cNvSpPr/>
          <p:nvPr/>
        </p:nvSpPr>
        <p:spPr>
          <a:xfrm>
            <a:off x="1408050" y="2436965"/>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6"/>
          <p:cNvSpPr/>
          <p:nvPr/>
        </p:nvSpPr>
        <p:spPr>
          <a:xfrm>
            <a:off x="1408050" y="284575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6"/>
          <p:cNvSpPr/>
          <p:nvPr/>
        </p:nvSpPr>
        <p:spPr>
          <a:xfrm>
            <a:off x="1408050" y="326126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6"/>
          <p:cNvSpPr/>
          <p:nvPr/>
        </p:nvSpPr>
        <p:spPr>
          <a:xfrm>
            <a:off x="1320175" y="3689800"/>
            <a:ext cx="6475800" cy="100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6"/>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Impact of Different Information Modality.</a:t>
            </a:r>
            <a:endParaRPr sz="2520">
              <a:solidFill>
                <a:srgbClr val="000000"/>
              </a:solidFill>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1000"/>
                                        <p:tgtEl>
                                          <p:spTgt spid="8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96"/>
                                        </p:tgtEl>
                                      </p:cBhvr>
                                    </p:animEffect>
                                    <p:set>
                                      <p:cBhvr>
                                        <p:cTn id="12" dur="1" fill="hold">
                                          <p:stCondLst>
                                            <p:cond delay="1000"/>
                                          </p:stCondLst>
                                        </p:cTn>
                                        <p:tgtEl>
                                          <p:spTgt spid="89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7"/>
                                        </p:tgtEl>
                                        <p:attrNameLst>
                                          <p:attrName>style.visibility</p:attrName>
                                        </p:attrNameLst>
                                      </p:cBhvr>
                                      <p:to>
                                        <p:strVal val="visible"/>
                                      </p:to>
                                    </p:set>
                                    <p:animEffect transition="in" filter="fade">
                                      <p:cBhvr>
                                        <p:cTn id="16" dur="10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97"/>
                                        </p:tgtEl>
                                      </p:cBhvr>
                                    </p:animEffect>
                                    <p:set>
                                      <p:cBhvr>
                                        <p:cTn id="21" dur="1" fill="hold">
                                          <p:stCondLst>
                                            <p:cond delay="1000"/>
                                          </p:stCondLst>
                                        </p:cTn>
                                        <p:tgtEl>
                                          <p:spTgt spid="897"/>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98"/>
                                        </p:tgtEl>
                                        <p:attrNameLst>
                                          <p:attrName>style.visibility</p:attrName>
                                        </p:attrNameLst>
                                      </p:cBhvr>
                                      <p:to>
                                        <p:strVal val="visible"/>
                                      </p:to>
                                    </p:set>
                                    <p:animEffect transition="in" filter="fade">
                                      <p:cBhvr>
                                        <p:cTn id="25" dur="1000"/>
                                        <p:tgtEl>
                                          <p:spTgt spid="8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98"/>
                                        </p:tgtEl>
                                      </p:cBhvr>
                                    </p:animEffect>
                                    <p:set>
                                      <p:cBhvr>
                                        <p:cTn id="30" dur="1" fill="hold">
                                          <p:stCondLst>
                                            <p:cond delay="1000"/>
                                          </p:stCondLst>
                                        </p:cTn>
                                        <p:tgtEl>
                                          <p:spTgt spid="898"/>
                                        </p:tgtEl>
                                        <p:attrNameLst>
                                          <p:attrName>style.visibility</p:attrName>
                                        </p:attrNameLst>
                                      </p:cBhvr>
                                      <p:to>
                                        <p:strVal val="hidden"/>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1000"/>
                                        <p:tgtEl>
                                          <p:spTgt spid="899"/>
                                        </p:tgtEl>
                                      </p:cBhvr>
                                    </p:animEffect>
                                    <p:set>
                                      <p:cBhvr>
                                        <p:cTn id="34" dur="1" fill="hold">
                                          <p:stCondLst>
                                            <p:cond delay="1000"/>
                                          </p:stCondLst>
                                        </p:cTn>
                                        <p:tgtEl>
                                          <p:spTgt spid="8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pic>
        <p:nvPicPr>
          <p:cNvPr id="906" name="Google Shape;906;p87"/>
          <p:cNvPicPr preferRelativeResize="0"/>
          <p:nvPr/>
        </p:nvPicPr>
        <p:blipFill>
          <a:blip r:embed="rId3">
            <a:alphaModFix/>
          </a:blip>
          <a:stretch>
            <a:fillRect/>
          </a:stretch>
        </p:blipFill>
        <p:spPr>
          <a:xfrm>
            <a:off x="2209800" y="1213950"/>
            <a:ext cx="5942300" cy="2928875"/>
          </a:xfrm>
          <a:prstGeom prst="rect">
            <a:avLst/>
          </a:prstGeom>
          <a:noFill/>
          <a:ln>
            <a:noFill/>
          </a:ln>
        </p:spPr>
      </p:pic>
      <p:sp>
        <p:nvSpPr>
          <p:cNvPr id="907" name="Google Shape;907;p87"/>
          <p:cNvSpPr/>
          <p:nvPr/>
        </p:nvSpPr>
        <p:spPr>
          <a:xfrm rot="-5400000">
            <a:off x="234975" y="2219375"/>
            <a:ext cx="29475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Guidance</a:t>
            </a:r>
            <a:endParaRPr sz="2200">
              <a:latin typeface="Times New Roman"/>
              <a:ea typeface="Times New Roman"/>
              <a:cs typeface="Times New Roman"/>
              <a:sym typeface="Times New Roman"/>
            </a:endParaRPr>
          </a:p>
        </p:txBody>
      </p:sp>
      <p:sp>
        <p:nvSpPr>
          <p:cNvPr id="908" name="Google Shape;908;p87"/>
          <p:cNvSpPr/>
          <p:nvPr/>
        </p:nvSpPr>
        <p:spPr>
          <a:xfrm>
            <a:off x="2260726" y="2679750"/>
            <a:ext cx="58275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7"/>
          <p:cNvSpPr/>
          <p:nvPr/>
        </p:nvSpPr>
        <p:spPr>
          <a:xfrm>
            <a:off x="2286189" y="3251344"/>
            <a:ext cx="58275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7"/>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Impact of Different Information Modality.</a:t>
            </a:r>
            <a:endParaRPr sz="2520">
              <a:solidFill>
                <a:srgbClr val="000000"/>
              </a:solidFill>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1000"/>
                                        <p:tgtEl>
                                          <p:spTgt spid="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
        <p:nvSpPr>
          <p:cNvPr id="916" name="Google Shape;916;p88"/>
          <p:cNvSpPr/>
          <p:nvPr/>
        </p:nvSpPr>
        <p:spPr>
          <a:xfrm rot="-5400000">
            <a:off x="452175" y="2213450"/>
            <a:ext cx="25131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Context</a:t>
            </a:r>
            <a:endParaRPr sz="2200">
              <a:latin typeface="Times New Roman"/>
              <a:ea typeface="Times New Roman"/>
              <a:cs typeface="Times New Roman"/>
              <a:sym typeface="Times New Roman"/>
            </a:endParaRPr>
          </a:p>
        </p:txBody>
      </p:sp>
      <p:pic>
        <p:nvPicPr>
          <p:cNvPr id="917" name="Google Shape;917;p88"/>
          <p:cNvPicPr preferRelativeResize="0"/>
          <p:nvPr/>
        </p:nvPicPr>
        <p:blipFill rotWithShape="1">
          <a:blip r:embed="rId3">
            <a:alphaModFix/>
          </a:blip>
          <a:srcRect l="1000" t="3857" r="8065" b="3179"/>
          <a:stretch/>
        </p:blipFill>
        <p:spPr>
          <a:xfrm>
            <a:off x="2213725" y="1391425"/>
            <a:ext cx="6182525" cy="2548275"/>
          </a:xfrm>
          <a:prstGeom prst="rect">
            <a:avLst/>
          </a:prstGeom>
          <a:noFill/>
          <a:ln>
            <a:noFill/>
          </a:ln>
        </p:spPr>
      </p:pic>
      <p:sp>
        <p:nvSpPr>
          <p:cNvPr id="918" name="Google Shape;918;p88"/>
          <p:cNvSpPr/>
          <p:nvPr/>
        </p:nvSpPr>
        <p:spPr>
          <a:xfrm>
            <a:off x="2210000" y="3400875"/>
            <a:ext cx="5827500" cy="2997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8"/>
          <p:cNvSpPr/>
          <p:nvPr/>
        </p:nvSpPr>
        <p:spPr>
          <a:xfrm>
            <a:off x="2210000" y="2964372"/>
            <a:ext cx="5827500" cy="299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8"/>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Impact of Different Information Modality.</a:t>
            </a:r>
            <a:endParaRPr sz="2520">
              <a:solidFill>
                <a:srgbClr val="000000"/>
              </a:solidFill>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0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pic>
        <p:nvPicPr>
          <p:cNvPr id="926" name="Google Shape;926;p89"/>
          <p:cNvPicPr preferRelativeResize="0"/>
          <p:nvPr/>
        </p:nvPicPr>
        <p:blipFill>
          <a:blip r:embed="rId3">
            <a:alphaModFix/>
          </a:blip>
          <a:stretch>
            <a:fillRect/>
          </a:stretch>
        </p:blipFill>
        <p:spPr>
          <a:xfrm>
            <a:off x="3612975" y="4767725"/>
            <a:ext cx="1918050" cy="299575"/>
          </a:xfrm>
          <a:prstGeom prst="rect">
            <a:avLst/>
          </a:prstGeom>
          <a:noFill/>
          <a:ln>
            <a:noFill/>
          </a:ln>
        </p:spPr>
      </p:pic>
      <p:grpSp>
        <p:nvGrpSpPr>
          <p:cNvPr id="927" name="Google Shape;927;p89"/>
          <p:cNvGrpSpPr/>
          <p:nvPr/>
        </p:nvGrpSpPr>
        <p:grpSpPr>
          <a:xfrm>
            <a:off x="317084" y="1244730"/>
            <a:ext cx="8431800" cy="2994480"/>
            <a:chOff x="336225" y="1293199"/>
            <a:chExt cx="8412451" cy="2944425"/>
          </a:xfrm>
        </p:grpSpPr>
        <p:pic>
          <p:nvPicPr>
            <p:cNvPr id="928" name="Google Shape;928;p89"/>
            <p:cNvPicPr preferRelativeResize="0"/>
            <p:nvPr/>
          </p:nvPicPr>
          <p:blipFill>
            <a:blip r:embed="rId4">
              <a:alphaModFix/>
            </a:blip>
            <a:stretch>
              <a:fillRect/>
            </a:stretch>
          </p:blipFill>
          <p:spPr>
            <a:xfrm>
              <a:off x="336225" y="1295077"/>
              <a:ext cx="8412451" cy="2942547"/>
            </a:xfrm>
            <a:prstGeom prst="rect">
              <a:avLst/>
            </a:prstGeom>
            <a:noFill/>
            <a:ln>
              <a:noFill/>
            </a:ln>
          </p:spPr>
        </p:pic>
        <p:pic>
          <p:nvPicPr>
            <p:cNvPr id="929" name="Google Shape;929;p89"/>
            <p:cNvPicPr preferRelativeResize="0"/>
            <p:nvPr/>
          </p:nvPicPr>
          <p:blipFill rotWithShape="1">
            <a:blip r:embed="rId5">
              <a:alphaModFix/>
            </a:blip>
            <a:srcRect b="27714"/>
            <a:stretch/>
          </p:blipFill>
          <p:spPr>
            <a:xfrm>
              <a:off x="395325" y="1293199"/>
              <a:ext cx="8353351" cy="641613"/>
            </a:xfrm>
            <a:prstGeom prst="rect">
              <a:avLst/>
            </a:prstGeom>
            <a:noFill/>
            <a:ln>
              <a:noFill/>
            </a:ln>
          </p:spPr>
        </p:pic>
      </p:grpSp>
      <p:sp>
        <p:nvSpPr>
          <p:cNvPr id="930" name="Google Shape;930;p89"/>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7"/>
                                        </p:tgtEl>
                                        <p:attrNameLst>
                                          <p:attrName>style.visibility</p:attrName>
                                        </p:attrNameLst>
                                      </p:cBhvr>
                                      <p:to>
                                        <p:strVal val="visible"/>
                                      </p:to>
                                    </p:set>
                                    <p:animEffect transition="in" filter="fade">
                                      <p:cBhvr>
                                        <p:cTn id="7" dur="1000"/>
                                        <p:tgtEl>
                                          <p:spTgt spid="9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78</a:t>
            </a:fld>
            <a:endParaRPr/>
          </a:p>
        </p:txBody>
      </p:sp>
      <p:pic>
        <p:nvPicPr>
          <p:cNvPr id="936" name="Google Shape;936;p9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37" name="Google Shape;937;p90"/>
          <p:cNvPicPr preferRelativeResize="0"/>
          <p:nvPr/>
        </p:nvPicPr>
        <p:blipFill rotWithShape="1">
          <a:blip r:embed="rId4">
            <a:alphaModFix/>
          </a:blip>
          <a:srcRect b="27714"/>
          <a:stretch/>
        </p:blipFill>
        <p:spPr>
          <a:xfrm>
            <a:off x="369789" y="1256468"/>
            <a:ext cx="8431800" cy="632845"/>
          </a:xfrm>
          <a:prstGeom prst="rect">
            <a:avLst/>
          </a:prstGeom>
          <a:noFill/>
          <a:ln>
            <a:noFill/>
          </a:ln>
        </p:spPr>
      </p:pic>
      <p:pic>
        <p:nvPicPr>
          <p:cNvPr id="938" name="Google Shape;938;p90"/>
          <p:cNvPicPr preferRelativeResize="0"/>
          <p:nvPr/>
        </p:nvPicPr>
        <p:blipFill>
          <a:blip r:embed="rId5">
            <a:alphaModFix/>
          </a:blip>
          <a:stretch>
            <a:fillRect/>
          </a:stretch>
        </p:blipFill>
        <p:spPr>
          <a:xfrm>
            <a:off x="1312900" y="2080372"/>
            <a:ext cx="6545573" cy="2296532"/>
          </a:xfrm>
          <a:prstGeom prst="rect">
            <a:avLst/>
          </a:prstGeom>
          <a:noFill/>
          <a:ln>
            <a:noFill/>
          </a:ln>
        </p:spPr>
      </p:pic>
      <p:sp>
        <p:nvSpPr>
          <p:cNvPr id="939" name="Google Shape;939;p90"/>
          <p:cNvSpPr txBox="1"/>
          <p:nvPr/>
        </p:nvSpPr>
        <p:spPr>
          <a:xfrm>
            <a:off x="4585688" y="3955590"/>
            <a:ext cx="4045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ourier New"/>
                <a:ea typeface="Courier New"/>
                <a:cs typeface="Courier New"/>
                <a:sym typeface="Courier New"/>
              </a:rPr>
              <a:t>R. Tufano </a:t>
            </a:r>
            <a:r>
              <a:rPr lang="en" sz="1700" i="1">
                <a:latin typeface="Courier New"/>
                <a:ea typeface="Courier New"/>
                <a:cs typeface="Courier New"/>
                <a:sym typeface="Courier New"/>
              </a:rPr>
              <a:t>et. al.</a:t>
            </a:r>
            <a:r>
              <a:rPr lang="en" sz="1700">
                <a:latin typeface="Courier New"/>
                <a:ea typeface="Courier New"/>
                <a:cs typeface="Courier New"/>
                <a:sym typeface="Courier New"/>
              </a:rPr>
              <a:t> - ICSE 2021</a:t>
            </a:r>
            <a:endParaRPr sz="1700">
              <a:latin typeface="Courier New"/>
              <a:ea typeface="Courier New"/>
              <a:cs typeface="Courier New"/>
              <a:sym typeface="Courier New"/>
            </a:endParaRPr>
          </a:p>
        </p:txBody>
      </p:sp>
      <p:sp>
        <p:nvSpPr>
          <p:cNvPr id="940" name="Google Shape;940;p9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79</a:t>
            </a:fld>
            <a:endParaRPr/>
          </a:p>
        </p:txBody>
      </p:sp>
      <p:pic>
        <p:nvPicPr>
          <p:cNvPr id="946" name="Google Shape;946;p9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47" name="Google Shape;947;p91"/>
          <p:cNvPicPr preferRelativeResize="0"/>
          <p:nvPr/>
        </p:nvPicPr>
        <p:blipFill>
          <a:blip r:embed="rId4">
            <a:alphaModFix/>
          </a:blip>
          <a:stretch>
            <a:fillRect/>
          </a:stretch>
        </p:blipFill>
        <p:spPr>
          <a:xfrm>
            <a:off x="2249200" y="1570200"/>
            <a:ext cx="4772900" cy="2199350"/>
          </a:xfrm>
          <a:prstGeom prst="rect">
            <a:avLst/>
          </a:prstGeom>
          <a:noFill/>
          <a:ln>
            <a:noFill/>
          </a:ln>
        </p:spPr>
      </p:pic>
      <p:sp>
        <p:nvSpPr>
          <p:cNvPr id="948" name="Google Shape;948;p91"/>
          <p:cNvSpPr/>
          <p:nvPr/>
        </p:nvSpPr>
        <p:spPr>
          <a:xfrm>
            <a:off x="2360375" y="2266424"/>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2360375" y="2981451"/>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48"/>
                                        </p:tgtEl>
                                      </p:cBhvr>
                                    </p:animEffect>
                                    <p:set>
                                      <p:cBhvr>
                                        <p:cTn id="7" dur="1" fill="hold">
                                          <p:stCondLst>
                                            <p:cond delay="1000"/>
                                          </p:stCondLst>
                                        </p:cTn>
                                        <p:tgtEl>
                                          <p:spTgt spid="9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8"/>
                                        </p:tgtEl>
                                        <p:attrNameLst>
                                          <p:attrName>style.visibility</p:attrName>
                                        </p:attrNameLst>
                                      </p:cBhvr>
                                      <p:to>
                                        <p:strVal val="visible"/>
                                      </p:to>
                                    </p:set>
                                    <p:animEffect transition="in" filter="fade">
                                      <p:cBhvr>
                                        <p:cTn id="12" dur="1000"/>
                                        <p:tgtEl>
                                          <p:spTgt spid="948"/>
                                        </p:tgtEl>
                                      </p:cBhvr>
                                    </p:animEffect>
                                  </p:childTnLst>
                                </p:cTn>
                              </p:par>
                            </p:childTnLst>
                          </p:cTn>
                        </p:par>
                        <p:par>
                          <p:cTn id="13" fill="hold">
                            <p:stCondLst>
                              <p:cond delay="1000"/>
                            </p:stCondLst>
                            <p:childTnLst>
                              <p:par>
                                <p:cTn id="14" presetID="10" presetClass="exit" presetSubtype="0" fill="hold" nodeType="afterEffect">
                                  <p:stCondLst>
                                    <p:cond delay="0"/>
                                  </p:stCondLst>
                                  <p:childTnLst>
                                    <p:animEffect transition="out" filter="fade">
                                      <p:cBhvr>
                                        <p:cTn id="15" dur="1000"/>
                                        <p:tgtEl>
                                          <p:spTgt spid="949"/>
                                        </p:tgtEl>
                                      </p:cBhvr>
                                    </p:animEffect>
                                    <p:set>
                                      <p:cBhvr>
                                        <p:cTn id="16" dur="1" fill="hold">
                                          <p:stCondLst>
                                            <p:cond delay="1000"/>
                                          </p:stCondLst>
                                        </p:cTn>
                                        <p:tgtEl>
                                          <p:spTgt spid="9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cxnSp>
        <p:nvCxnSpPr>
          <p:cNvPr id="142" name="Google Shape;142;p20"/>
          <p:cNvCxnSpPr>
            <a:endCxn id="143" idx="2"/>
          </p:cNvCxnSpPr>
          <p:nvPr/>
        </p:nvCxnSpPr>
        <p:spPr>
          <a:xfrm>
            <a:off x="5843736" y="3473874"/>
            <a:ext cx="336600" cy="3600"/>
          </a:xfrm>
          <a:prstGeom prst="straightConnector1">
            <a:avLst/>
          </a:prstGeom>
          <a:noFill/>
          <a:ln w="19050" cap="flat" cmpd="sng">
            <a:solidFill>
              <a:schemeClr val="dk1"/>
            </a:solidFill>
            <a:prstDash val="solid"/>
            <a:round/>
            <a:headEnd type="none" w="sm" len="sm"/>
            <a:tailEnd type="none" w="sm" len="sm"/>
          </a:ln>
        </p:spPr>
      </p:cxnSp>
      <p:cxnSp>
        <p:nvCxnSpPr>
          <p:cNvPr id="144" name="Google Shape;144;p20"/>
          <p:cNvCxnSpPr>
            <a:endCxn id="145" idx="6"/>
          </p:cNvCxnSpPr>
          <p:nvPr/>
        </p:nvCxnSpPr>
        <p:spPr>
          <a:xfrm rot="10800000">
            <a:off x="2886601" y="2719547"/>
            <a:ext cx="858000" cy="0"/>
          </a:xfrm>
          <a:prstGeom prst="straightConnector1">
            <a:avLst/>
          </a:prstGeom>
          <a:noFill/>
          <a:ln w="19050" cap="flat" cmpd="sng">
            <a:solidFill>
              <a:schemeClr val="dk1"/>
            </a:solidFill>
            <a:prstDash val="solid"/>
            <a:round/>
            <a:headEnd type="none" w="sm" len="sm"/>
            <a:tailEnd type="none" w="sm" len="sm"/>
          </a:ln>
        </p:spPr>
      </p:cxnSp>
      <p:sp>
        <p:nvSpPr>
          <p:cNvPr id="145" name="Google Shape;145;p20"/>
          <p:cNvSpPr/>
          <p:nvPr/>
        </p:nvSpPr>
        <p:spPr>
          <a:xfrm>
            <a:off x="2574901" y="2565797"/>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2</a:t>
            </a:r>
            <a:endParaRPr>
              <a:solidFill>
                <a:schemeClr val="lt1"/>
              </a:solidFill>
              <a:latin typeface="Lobster"/>
              <a:ea typeface="Lobster"/>
              <a:cs typeface="Lobster"/>
              <a:sym typeface="Lobster"/>
            </a:endParaRPr>
          </a:p>
        </p:txBody>
      </p:sp>
      <p:cxnSp>
        <p:nvCxnSpPr>
          <p:cNvPr id="146" name="Google Shape;146;p20"/>
          <p:cNvCxnSpPr>
            <a:endCxn id="147" idx="2"/>
          </p:cNvCxnSpPr>
          <p:nvPr/>
        </p:nvCxnSpPr>
        <p:spPr>
          <a:xfrm>
            <a:off x="4803337" y="1912879"/>
            <a:ext cx="1380600" cy="0"/>
          </a:xfrm>
          <a:prstGeom prst="straightConnector1">
            <a:avLst/>
          </a:prstGeom>
          <a:noFill/>
          <a:ln w="19050" cap="flat" cmpd="sng">
            <a:solidFill>
              <a:schemeClr val="dk1"/>
            </a:solidFill>
            <a:prstDash val="solid"/>
            <a:round/>
            <a:headEnd type="none" w="sm" len="sm"/>
            <a:tailEnd type="none" w="sm" len="sm"/>
          </a:ln>
        </p:spPr>
      </p:cxnSp>
      <p:sp>
        <p:nvSpPr>
          <p:cNvPr id="148" name="Google Shape;148;p20"/>
          <p:cNvSpPr/>
          <p:nvPr/>
        </p:nvSpPr>
        <p:spPr>
          <a:xfrm>
            <a:off x="3300396" y="2761527"/>
            <a:ext cx="2339623" cy="850774"/>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2"/>
          </a:solidFill>
          <a:ln w="9525" cap="flat" cmpd="sng">
            <a:solidFill>
              <a:schemeClr val="dk1"/>
            </a:solidFill>
            <a:prstDash val="solid"/>
            <a:round/>
            <a:headEnd type="none" w="sm" len="sm"/>
            <a:tailEnd type="none" w="sm" len="sm"/>
          </a:ln>
        </p:spPr>
      </p:sp>
      <p:sp>
        <p:nvSpPr>
          <p:cNvPr id="149" name="Google Shape;149;p20"/>
          <p:cNvSpPr/>
          <p:nvPr/>
        </p:nvSpPr>
        <p:spPr>
          <a:xfrm>
            <a:off x="2852775"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155CC"/>
          </a:solidFill>
          <a:ln w="9525" cap="flat" cmpd="sng">
            <a:solidFill>
              <a:schemeClr val="dk1"/>
            </a:solidFill>
            <a:prstDash val="solid"/>
            <a:round/>
            <a:headEnd type="none" w="sm" len="sm"/>
            <a:tailEnd type="none" w="sm" len="sm"/>
          </a:ln>
        </p:spPr>
      </p:sp>
      <p:sp>
        <p:nvSpPr>
          <p:cNvPr id="150" name="Google Shape;150;p20"/>
          <p:cNvSpPr/>
          <p:nvPr/>
        </p:nvSpPr>
        <p:spPr>
          <a:xfrm flipH="1">
            <a:off x="4469612"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A0684"/>
          </a:solidFill>
          <a:ln w="9525" cap="flat" cmpd="sng">
            <a:solidFill>
              <a:schemeClr val="dk1"/>
            </a:solidFill>
            <a:prstDash val="solid"/>
            <a:round/>
            <a:headEnd type="none" w="sm" len="sm"/>
            <a:tailEnd type="none" w="sm" len="sm"/>
          </a:ln>
        </p:spPr>
      </p:sp>
      <p:sp>
        <p:nvSpPr>
          <p:cNvPr id="151" name="Google Shape;151;p20"/>
          <p:cNvSpPr/>
          <p:nvPr/>
        </p:nvSpPr>
        <p:spPr>
          <a:xfrm>
            <a:off x="3752893" y="2238652"/>
            <a:ext cx="1441256" cy="524432"/>
          </a:xfrm>
          <a:custGeom>
            <a:avLst/>
            <a:gdLst/>
            <a:ahLst/>
            <a:cxnLst/>
            <a:rect l="l" t="t" r="r" b="b"/>
            <a:pathLst>
              <a:path w="24053" h="8150" extrusionOk="0">
                <a:moveTo>
                  <a:pt x="0" y="3827"/>
                </a:moveTo>
                <a:lnTo>
                  <a:pt x="11976" y="8150"/>
                </a:lnTo>
                <a:lnTo>
                  <a:pt x="24053" y="3827"/>
                </a:lnTo>
                <a:lnTo>
                  <a:pt x="12126" y="0"/>
                </a:lnTo>
                <a:close/>
              </a:path>
            </a:pathLst>
          </a:custGeom>
          <a:solidFill>
            <a:schemeClr val="dk2"/>
          </a:solidFill>
          <a:ln w="9525" cap="flat" cmpd="sng">
            <a:solidFill>
              <a:schemeClr val="dk1"/>
            </a:solidFill>
            <a:prstDash val="solid"/>
            <a:round/>
            <a:headEnd type="none" w="sm" len="sm"/>
            <a:tailEnd type="none" w="sm" len="sm"/>
          </a:ln>
        </p:spPr>
      </p:sp>
      <p:sp>
        <p:nvSpPr>
          <p:cNvPr id="152" name="Google Shape;152;p20"/>
          <p:cNvSpPr/>
          <p:nvPr/>
        </p:nvSpPr>
        <p:spPr>
          <a:xfrm>
            <a:off x="3379249"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155CC"/>
          </a:solidFill>
          <a:ln w="9525" cap="flat" cmpd="sng">
            <a:solidFill>
              <a:schemeClr val="dk1"/>
            </a:solidFill>
            <a:prstDash val="solid"/>
            <a:round/>
            <a:headEnd type="none" w="sm" len="sm"/>
            <a:tailEnd type="none" w="sm" len="sm"/>
          </a:ln>
        </p:spPr>
      </p:sp>
      <p:sp>
        <p:nvSpPr>
          <p:cNvPr id="153" name="Google Shape;153;p20"/>
          <p:cNvSpPr/>
          <p:nvPr/>
        </p:nvSpPr>
        <p:spPr>
          <a:xfrm flipH="1">
            <a:off x="4470961"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A0684"/>
          </a:solidFill>
          <a:ln w="9525" cap="flat" cmpd="sng">
            <a:solidFill>
              <a:schemeClr val="dk1"/>
            </a:solidFill>
            <a:prstDash val="solid"/>
            <a:round/>
            <a:headEnd type="none" w="sm" len="sm"/>
            <a:tailEnd type="none" w="sm" len="sm"/>
          </a:ln>
        </p:spPr>
      </p:sp>
      <p:sp>
        <p:nvSpPr>
          <p:cNvPr id="154" name="Google Shape;154;p20"/>
          <p:cNvSpPr/>
          <p:nvPr/>
        </p:nvSpPr>
        <p:spPr>
          <a:xfrm>
            <a:off x="3835605"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155CC"/>
          </a:solidFill>
          <a:ln w="9525" cap="flat" cmpd="sng">
            <a:solidFill>
              <a:schemeClr val="dk1"/>
            </a:solidFill>
            <a:prstDash val="solid"/>
            <a:round/>
            <a:headEnd type="none" w="sm" len="sm"/>
            <a:tailEnd type="none" w="sm" len="sm"/>
          </a:ln>
        </p:spPr>
      </p:sp>
      <p:sp>
        <p:nvSpPr>
          <p:cNvPr id="155" name="Google Shape;155;p20"/>
          <p:cNvSpPr/>
          <p:nvPr/>
        </p:nvSpPr>
        <p:spPr>
          <a:xfrm flipH="1">
            <a:off x="4470956"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A0684"/>
          </a:solidFill>
          <a:ln w="9525" cap="flat" cmpd="sng">
            <a:solidFill>
              <a:schemeClr val="dk1"/>
            </a:solidFill>
            <a:prstDash val="solid"/>
            <a:round/>
            <a:headEnd type="none" w="sm" len="sm"/>
            <a:tailEnd type="none" w="sm" len="sm"/>
          </a:ln>
        </p:spPr>
      </p:sp>
      <p:sp>
        <p:nvSpPr>
          <p:cNvPr id="156" name="Google Shape;15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47" name="Google Shape;147;p20"/>
          <p:cNvSpPr/>
          <p:nvPr/>
        </p:nvSpPr>
        <p:spPr>
          <a:xfrm>
            <a:off x="6183937" y="1759129"/>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3</a:t>
            </a:r>
            <a:endParaRPr>
              <a:solidFill>
                <a:schemeClr val="lt1"/>
              </a:solidFill>
              <a:latin typeface="Lobster"/>
              <a:ea typeface="Lobster"/>
              <a:cs typeface="Lobster"/>
              <a:sym typeface="Lobster"/>
            </a:endParaRPr>
          </a:p>
        </p:txBody>
      </p:sp>
      <p:sp>
        <p:nvSpPr>
          <p:cNvPr id="143" name="Google Shape;143;p20"/>
          <p:cNvSpPr/>
          <p:nvPr/>
        </p:nvSpPr>
        <p:spPr>
          <a:xfrm>
            <a:off x="6180336" y="3323724"/>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Lobster"/>
                <a:ea typeface="Lobster"/>
                <a:cs typeface="Lobster"/>
                <a:sym typeface="Lobster"/>
              </a:rPr>
              <a:t>1</a:t>
            </a:r>
            <a:endParaRPr>
              <a:solidFill>
                <a:srgbClr val="FFFFFF"/>
              </a:solidFill>
              <a:latin typeface="Lobster"/>
              <a:ea typeface="Lobster"/>
              <a:cs typeface="Lobster"/>
              <a:sym typeface="Lobster"/>
            </a:endParaRPr>
          </a:p>
        </p:txBody>
      </p:sp>
      <p:sp>
        <p:nvSpPr>
          <p:cNvPr id="157" name="Google Shape;15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61111"/>
              <a:buFont typeface="Arial"/>
              <a:buNone/>
            </a:pPr>
            <a:r>
              <a:rPr lang="en">
                <a:latin typeface="Georgia"/>
                <a:ea typeface="Georgia"/>
                <a:cs typeface="Georgia"/>
                <a:sym typeface="Georgia"/>
              </a:rPr>
              <a:t>What are my Contributions? </a:t>
            </a:r>
            <a:endParaRPr sz="1800">
              <a:latin typeface="Georgia"/>
              <a:ea typeface="Georgia"/>
              <a:cs typeface="Georgia"/>
              <a:sym typeface="Georgia"/>
            </a:endParaRPr>
          </a:p>
          <a:p>
            <a:pPr marL="0" lvl="0" indent="0" algn="l" rtl="0">
              <a:spcBef>
                <a:spcPts val="0"/>
              </a:spcBef>
              <a:spcAft>
                <a:spcPts val="0"/>
              </a:spcAft>
              <a:buNone/>
            </a:pPr>
            <a:endParaRPr/>
          </a:p>
        </p:txBody>
      </p:sp>
      <p:sp>
        <p:nvSpPr>
          <p:cNvPr id="158" name="Google Shape;158;p20"/>
          <p:cNvSpPr txBox="1"/>
          <p:nvPr/>
        </p:nvSpPr>
        <p:spPr>
          <a:xfrm>
            <a:off x="6584650" y="3009000"/>
            <a:ext cx="2105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a:solidFill>
                  <a:schemeClr val="dk1"/>
                </a:solidFill>
                <a:latin typeface="Georgia"/>
                <a:ea typeface="Georgia"/>
                <a:cs typeface="Georgia"/>
                <a:sym typeface="Georgia"/>
              </a:rPr>
              <a:t>Identification of Technical Challenges </a:t>
            </a:r>
            <a:r>
              <a:rPr lang="en">
                <a:solidFill>
                  <a:schemeClr val="dk1"/>
                </a:solidFill>
                <a:latin typeface="Georgia"/>
                <a:ea typeface="Georgia"/>
                <a:cs typeface="Georgia"/>
                <a:sym typeface="Georgia"/>
              </a:rPr>
              <a:t>in</a:t>
            </a:r>
            <a:r>
              <a:rPr lang="en" b="1">
                <a:solidFill>
                  <a:schemeClr val="dk1"/>
                </a:solidFill>
                <a:latin typeface="Georgia"/>
                <a:ea typeface="Georgia"/>
                <a:cs typeface="Georgia"/>
                <a:sym typeface="Georgia"/>
              </a:rPr>
              <a:t> </a:t>
            </a:r>
            <a:r>
              <a:rPr lang="en">
                <a:solidFill>
                  <a:schemeClr val="dk1"/>
                </a:solidFill>
                <a:latin typeface="Georgia"/>
                <a:ea typeface="Georgia"/>
                <a:cs typeface="Georgia"/>
                <a:sym typeface="Georgia"/>
              </a:rPr>
              <a:t>Learning based Code Editing.</a:t>
            </a:r>
            <a:endParaRPr/>
          </a:p>
        </p:txBody>
      </p:sp>
      <p:sp>
        <p:nvSpPr>
          <p:cNvPr id="159" name="Google Shape;159;p20"/>
          <p:cNvSpPr txBox="1"/>
          <p:nvPr/>
        </p:nvSpPr>
        <p:spPr>
          <a:xfrm>
            <a:off x="427977" y="2251075"/>
            <a:ext cx="2105100" cy="1046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1600"/>
              </a:spcAft>
              <a:buClr>
                <a:schemeClr val="dk1"/>
              </a:buClr>
              <a:buSzPts val="1100"/>
              <a:buFont typeface="Arial"/>
              <a:buNone/>
            </a:pPr>
            <a:r>
              <a:rPr lang="en">
                <a:solidFill>
                  <a:schemeClr val="dk1"/>
                </a:solidFill>
                <a:latin typeface="Georgia"/>
                <a:ea typeface="Georgia"/>
                <a:cs typeface="Georgia"/>
                <a:sym typeface="Georgia"/>
              </a:rPr>
              <a:t>Development of both</a:t>
            </a:r>
            <a:r>
              <a:rPr lang="en" b="1">
                <a:solidFill>
                  <a:schemeClr val="dk1"/>
                </a:solidFill>
                <a:latin typeface="Georgia"/>
                <a:ea typeface="Georgia"/>
                <a:cs typeface="Georgia"/>
                <a:sym typeface="Georgia"/>
              </a:rPr>
              <a:t> Semi-Automatic </a:t>
            </a:r>
            <a:r>
              <a:rPr lang="en">
                <a:solidFill>
                  <a:schemeClr val="dk1"/>
                </a:solidFill>
                <a:latin typeface="Georgia"/>
                <a:ea typeface="Georgia"/>
                <a:cs typeface="Georgia"/>
                <a:sym typeface="Georgia"/>
              </a:rPr>
              <a:t>and</a:t>
            </a:r>
            <a:r>
              <a:rPr lang="en" b="1">
                <a:solidFill>
                  <a:schemeClr val="dk1"/>
                </a:solidFill>
                <a:latin typeface="Georgia"/>
                <a:ea typeface="Georgia"/>
                <a:cs typeface="Georgia"/>
                <a:sym typeface="Georgia"/>
              </a:rPr>
              <a:t> Fully-automatic </a:t>
            </a:r>
            <a:br>
              <a:rPr lang="en" b="1">
                <a:solidFill>
                  <a:schemeClr val="dk1"/>
                </a:solidFill>
                <a:latin typeface="Georgia"/>
                <a:ea typeface="Georgia"/>
                <a:cs typeface="Georgia"/>
                <a:sym typeface="Georgia"/>
              </a:rPr>
            </a:br>
            <a:r>
              <a:rPr lang="en">
                <a:solidFill>
                  <a:schemeClr val="dk1"/>
                </a:solidFill>
                <a:latin typeface="Georgia"/>
                <a:ea typeface="Georgia"/>
                <a:cs typeface="Georgia"/>
                <a:sym typeface="Georgia"/>
              </a:rPr>
              <a:t>Code Editor.</a:t>
            </a:r>
            <a:r>
              <a:rPr lang="en" b="1">
                <a:solidFill>
                  <a:schemeClr val="dk1"/>
                </a:solidFill>
                <a:latin typeface="Georgia"/>
                <a:ea typeface="Georgia"/>
                <a:cs typeface="Georgia"/>
                <a:sym typeface="Georgia"/>
              </a:rPr>
              <a:t> </a:t>
            </a:r>
            <a:endParaRPr/>
          </a:p>
        </p:txBody>
      </p:sp>
      <p:sp>
        <p:nvSpPr>
          <p:cNvPr id="160" name="Google Shape;160;p20"/>
          <p:cNvSpPr txBox="1"/>
          <p:nvPr/>
        </p:nvSpPr>
        <p:spPr>
          <a:xfrm>
            <a:off x="6553813" y="1348000"/>
            <a:ext cx="191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a:solidFill>
                  <a:schemeClr val="dk1"/>
                </a:solidFill>
                <a:latin typeface="Georgia"/>
                <a:ea typeface="Georgia"/>
                <a:cs typeface="Georgia"/>
                <a:sym typeface="Georgia"/>
              </a:rPr>
              <a:t>Application</a:t>
            </a:r>
            <a:r>
              <a:rPr lang="en">
                <a:solidFill>
                  <a:schemeClr val="dk1"/>
                </a:solidFill>
                <a:latin typeface="Georgia"/>
                <a:ea typeface="Georgia"/>
                <a:cs typeface="Georgia"/>
                <a:sym typeface="Georgia"/>
              </a:rPr>
              <a:t> in </a:t>
            </a:r>
            <a:r>
              <a:rPr lang="en" b="1">
                <a:solidFill>
                  <a:schemeClr val="dk1"/>
                </a:solidFill>
                <a:latin typeface="Georgia"/>
                <a:ea typeface="Georgia"/>
                <a:cs typeface="Georgia"/>
                <a:sym typeface="Georgia"/>
              </a:rPr>
              <a:t>Automatic Program Repair.</a:t>
            </a:r>
            <a:endParaRPr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1000"/>
                                        <p:tgtEl>
                                          <p:spTgt spid="150"/>
                                        </p:tgtEl>
                                      </p:cBhvr>
                                    </p:animEffect>
                                  </p:childTnLst>
                                </p:cTn>
                              </p:par>
                              <p:par>
                                <p:cTn id="11" presetID="10"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1000"/>
                                        <p:tgtEl>
                                          <p:spTgt spid="14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childTnLst>
                                </p:cTn>
                              </p:par>
                              <p:par>
                                <p:cTn id="18" presetID="10" presetClass="entr" presetSubtype="0" fill="hold" nodeType="with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1000"/>
                                        <p:tgtEl>
                                          <p:spTgt spid="143"/>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1000"/>
                                        <p:tgtEl>
                                          <p:spTgt spid="1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1000"/>
                                        <p:tgtEl>
                                          <p:spTgt spid="152"/>
                                        </p:tgtEl>
                                      </p:cBhvr>
                                    </p:animEffect>
                                  </p:childTnLst>
                                </p:cTn>
                              </p:par>
                              <p:par>
                                <p:cTn id="29" presetID="10"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1000"/>
                                        <p:tgtEl>
                                          <p:spTgt spid="153"/>
                                        </p:tgtEl>
                                      </p:cBhvr>
                                    </p:animEffect>
                                  </p:childTnLst>
                                </p:cTn>
                              </p:par>
                              <p:par>
                                <p:cTn id="32" presetID="10" presetClass="entr" presetSubtype="0" fill="hold" nodeType="with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1000"/>
                                        <p:tgtEl>
                                          <p:spTgt spid="15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59"/>
                                        </p:tgtEl>
                                        <p:attrNameLst>
                                          <p:attrName>style.visibility</p:attrName>
                                        </p:attrNameLst>
                                      </p:cBhvr>
                                      <p:to>
                                        <p:strVal val="visible"/>
                                      </p:to>
                                    </p:set>
                                    <p:animEffect transition="in" filter="fade">
                                      <p:cBhvr>
                                        <p:cTn id="44" dur="1000"/>
                                        <p:tgtEl>
                                          <p:spTgt spid="1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fade">
                                      <p:cBhvr>
                                        <p:cTn id="49" dur="1000"/>
                                        <p:tgtEl>
                                          <p:spTgt spid="155"/>
                                        </p:tgtEl>
                                      </p:cBhvr>
                                    </p:animEffect>
                                  </p:childTnLst>
                                </p:cTn>
                              </p:par>
                              <p:par>
                                <p:cTn id="50" presetID="10" presetClass="entr" presetSubtype="0" fill="hold" nodeType="withEffect">
                                  <p:stCondLst>
                                    <p:cond delay="0"/>
                                  </p:stCondLst>
                                  <p:childTnLst>
                                    <p:set>
                                      <p:cBhvr>
                                        <p:cTn id="51" dur="1" fill="hold">
                                          <p:stCondLst>
                                            <p:cond delay="0"/>
                                          </p:stCondLst>
                                        </p:cTn>
                                        <p:tgtEl>
                                          <p:spTgt spid="154"/>
                                        </p:tgtEl>
                                        <p:attrNameLst>
                                          <p:attrName>style.visibility</p:attrName>
                                        </p:attrNameLst>
                                      </p:cBhvr>
                                      <p:to>
                                        <p:strVal val="visible"/>
                                      </p:to>
                                    </p:set>
                                    <p:animEffect transition="in" filter="fade">
                                      <p:cBhvr>
                                        <p:cTn id="52" dur="1000"/>
                                        <p:tgtEl>
                                          <p:spTgt spid="15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1000"/>
                                        <p:tgtEl>
                                          <p:spTgt spid="146"/>
                                        </p:tgtEl>
                                      </p:cBhvr>
                                    </p:animEffect>
                                  </p:childTnLst>
                                </p:cTn>
                              </p:par>
                              <p:par>
                                <p:cTn id="57" presetID="10" presetClass="entr" presetSubtype="0"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1000"/>
                                        <p:tgtEl>
                                          <p:spTgt spid="147"/>
                                        </p:tgtEl>
                                      </p:cBhvr>
                                    </p:animEffect>
                                  </p:childTnLst>
                                </p:cTn>
                              </p:par>
                              <p:par>
                                <p:cTn id="60" presetID="10" presetClass="entr" presetSubtype="0" fill="hold" nodeType="withEffect">
                                  <p:stCondLst>
                                    <p:cond delay="0"/>
                                  </p:stCondLst>
                                  <p:childTnLst>
                                    <p:set>
                                      <p:cBhvr>
                                        <p:cTn id="61" dur="1" fill="hold">
                                          <p:stCondLst>
                                            <p:cond delay="0"/>
                                          </p:stCondLst>
                                        </p:cTn>
                                        <p:tgtEl>
                                          <p:spTgt spid="160"/>
                                        </p:tgtEl>
                                        <p:attrNameLst>
                                          <p:attrName>style.visibility</p:attrName>
                                        </p:attrNameLst>
                                      </p:cBhvr>
                                      <p:to>
                                        <p:strVal val="visible"/>
                                      </p:to>
                                    </p:set>
                                    <p:animEffect transition="in" filter="fade">
                                      <p:cBhvr>
                                        <p:cTn id="62"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80</a:t>
            </a:fld>
            <a:endParaRPr/>
          </a:p>
        </p:txBody>
      </p:sp>
      <p:pic>
        <p:nvPicPr>
          <p:cNvPr id="956" name="Google Shape;956;p92"/>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57" name="Google Shape;957;p92"/>
          <p:cNvPicPr preferRelativeResize="0"/>
          <p:nvPr/>
        </p:nvPicPr>
        <p:blipFill rotWithShape="1">
          <a:blip r:embed="rId4">
            <a:alphaModFix/>
          </a:blip>
          <a:srcRect l="1875" r="449"/>
          <a:stretch/>
        </p:blipFill>
        <p:spPr>
          <a:xfrm>
            <a:off x="4479339" y="3054078"/>
            <a:ext cx="4116652" cy="1068922"/>
          </a:xfrm>
          <a:prstGeom prst="rect">
            <a:avLst/>
          </a:prstGeom>
          <a:noFill/>
          <a:ln w="9525" cap="flat" cmpd="sng">
            <a:solidFill>
              <a:schemeClr val="dk1"/>
            </a:solidFill>
            <a:prstDash val="solid"/>
            <a:round/>
            <a:headEnd type="none" w="sm" len="sm"/>
            <a:tailEnd type="none" w="sm" len="sm"/>
          </a:ln>
        </p:spPr>
      </p:pic>
      <p:pic>
        <p:nvPicPr>
          <p:cNvPr id="958" name="Google Shape;958;p92"/>
          <p:cNvPicPr preferRelativeResize="0"/>
          <p:nvPr/>
        </p:nvPicPr>
        <p:blipFill>
          <a:blip r:embed="rId5">
            <a:alphaModFix/>
          </a:blip>
          <a:stretch>
            <a:fillRect/>
          </a:stretch>
        </p:blipFill>
        <p:spPr>
          <a:xfrm>
            <a:off x="655425" y="1265487"/>
            <a:ext cx="4135799" cy="1494390"/>
          </a:xfrm>
          <a:prstGeom prst="rect">
            <a:avLst/>
          </a:prstGeom>
          <a:noFill/>
          <a:ln w="9525" cap="flat" cmpd="sng">
            <a:solidFill>
              <a:schemeClr val="dk1"/>
            </a:solidFill>
            <a:prstDash val="solid"/>
            <a:round/>
            <a:headEnd type="none" w="sm" len="sm"/>
            <a:tailEnd type="none" w="sm" len="sm"/>
          </a:ln>
        </p:spPr>
      </p:pic>
      <p:sp>
        <p:nvSpPr>
          <p:cNvPr id="959" name="Google Shape;959;p92"/>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8"/>
                                        </p:tgtEl>
                                        <p:attrNameLst>
                                          <p:attrName>style.visibility</p:attrName>
                                        </p:attrNameLst>
                                      </p:cBhvr>
                                      <p:to>
                                        <p:strVal val="visible"/>
                                      </p:to>
                                    </p:set>
                                    <p:animEffect transition="in" filter="fade">
                                      <p:cBhvr>
                                        <p:cTn id="7" dur="1000"/>
                                        <p:tgtEl>
                                          <p:spTgt spid="9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7"/>
                                        </p:tgtEl>
                                        <p:attrNameLst>
                                          <p:attrName>style.visibility</p:attrName>
                                        </p:attrNameLst>
                                      </p:cBhvr>
                                      <p:to>
                                        <p:strVal val="visible"/>
                                      </p:to>
                                    </p:set>
                                    <p:animEffect transition="in" filter="fade">
                                      <p:cBhvr>
                                        <p:cTn id="12" dur="1000"/>
                                        <p:tgtEl>
                                          <p:spTgt spid="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3"/>
        <p:cNvGrpSpPr/>
        <p:nvPr/>
      </p:nvGrpSpPr>
      <p:grpSpPr>
        <a:xfrm>
          <a:off x="0" y="0"/>
          <a:ext cx="0" cy="0"/>
          <a:chOff x="0" y="0"/>
          <a:chExt cx="0" cy="0"/>
        </a:xfrm>
      </p:grpSpPr>
      <p:sp>
        <p:nvSpPr>
          <p:cNvPr id="964" name="Google Shape;964;p93"/>
          <p:cNvSpPr txBox="1">
            <a:spLocks noGrp="1"/>
          </p:cNvSpPr>
          <p:nvPr>
            <p:ph type="title"/>
          </p:nvPr>
        </p:nvSpPr>
        <p:spPr>
          <a:xfrm>
            <a:off x="311700" y="537800"/>
            <a:ext cx="8520600" cy="402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5022">
                <a:solidFill>
                  <a:srgbClr val="FFFFFF"/>
                </a:solidFill>
                <a:latin typeface="Georgia"/>
                <a:ea typeface="Georgia"/>
                <a:cs typeface="Georgia"/>
                <a:sym typeface="Georgia"/>
              </a:rPr>
              <a:t>Take Away Point</a:t>
            </a:r>
            <a:endParaRPr sz="5022">
              <a:solidFill>
                <a:srgbClr val="FFFFFF"/>
              </a:solidFill>
              <a:latin typeface="Georgia"/>
              <a:ea typeface="Georgia"/>
              <a:cs typeface="Georgia"/>
              <a:sym typeface="Georgia"/>
            </a:endParaRPr>
          </a:p>
          <a:p>
            <a:pPr marL="0" lvl="0" indent="0" algn="ctr" rtl="0">
              <a:spcBef>
                <a:spcPts val="0"/>
              </a:spcBef>
              <a:spcAft>
                <a:spcPts val="0"/>
              </a:spcAft>
              <a:buNone/>
            </a:pP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800">
                <a:solidFill>
                  <a:srgbClr val="FFFFFF"/>
                </a:solidFill>
                <a:latin typeface="Georgia"/>
                <a:ea typeface="Georgia"/>
                <a:cs typeface="Georgia"/>
                <a:sym typeface="Georgia"/>
              </a:rPr>
              <a:t>Multi-Modal input improve automated Code Editing. Using One single encoder is the best way to encode multiple modalities.</a:t>
            </a:r>
            <a:endParaRPr sz="4800">
              <a:solidFill>
                <a:srgbClr val="FFFFFF"/>
              </a:solidFill>
              <a:latin typeface="Georgia"/>
              <a:ea typeface="Georgia"/>
              <a:cs typeface="Georgia"/>
              <a:sym typeface="Georgia"/>
            </a:endParaRPr>
          </a:p>
        </p:txBody>
      </p:sp>
      <p:sp>
        <p:nvSpPr>
          <p:cNvPr id="965" name="Google Shape;965;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B7B7B7"/>
        </a:solidFill>
        <a:effectLst/>
      </p:bgPr>
    </p:bg>
    <p:spTree>
      <p:nvGrpSpPr>
        <p:cNvPr id="1" name="Shape 969"/>
        <p:cNvGrpSpPr/>
        <p:nvPr/>
      </p:nvGrpSpPr>
      <p:grpSpPr>
        <a:xfrm>
          <a:off x="0" y="0"/>
          <a:ext cx="0" cy="0"/>
          <a:chOff x="0" y="0"/>
          <a:chExt cx="0" cy="0"/>
        </a:xfrm>
      </p:grpSpPr>
      <p:sp>
        <p:nvSpPr>
          <p:cNvPr id="970" name="Google Shape;970;p94"/>
          <p:cNvSpPr txBox="1">
            <a:spLocks noGrp="1"/>
          </p:cNvSpPr>
          <p:nvPr>
            <p:ph type="title"/>
          </p:nvPr>
        </p:nvSpPr>
        <p:spPr>
          <a:xfrm>
            <a:off x="311700" y="800700"/>
            <a:ext cx="8520600" cy="3542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No Source Code Specific training in PLBART and MODIT?</a:t>
            </a:r>
            <a:endParaRPr sz="3900">
              <a:solidFill>
                <a:srgbClr val="000000"/>
              </a:solidFill>
              <a:latin typeface="Georgia"/>
              <a:ea typeface="Georgia"/>
              <a:cs typeface="Georgia"/>
              <a:sym typeface="Georgia"/>
            </a:endParaRPr>
          </a:p>
          <a:p>
            <a:pPr marL="457200" lvl="0" indent="-476250" algn="ctr" rtl="0">
              <a:spcBef>
                <a:spcPts val="0"/>
              </a:spcBef>
              <a:spcAft>
                <a:spcPts val="0"/>
              </a:spcAft>
              <a:buClr>
                <a:srgbClr val="000000"/>
              </a:buClr>
              <a:buSzPts val="3900"/>
              <a:buFont typeface="Georgia"/>
              <a:buChar char="-"/>
            </a:pPr>
            <a:r>
              <a:rPr lang="en" sz="3900">
                <a:solidFill>
                  <a:srgbClr val="000000"/>
                </a:solidFill>
                <a:latin typeface="Georgia"/>
                <a:ea typeface="Georgia"/>
                <a:cs typeface="Georgia"/>
                <a:sym typeface="Georgia"/>
              </a:rPr>
              <a:t>Is it Enough?</a:t>
            </a:r>
            <a:endParaRPr sz="3900">
              <a:solidFill>
                <a:srgbClr val="000000"/>
              </a:solidFill>
              <a:latin typeface="Georgia"/>
              <a:ea typeface="Georgia"/>
              <a:cs typeface="Georgia"/>
              <a:sym typeface="Georgia"/>
            </a:endParaRPr>
          </a:p>
          <a:p>
            <a:pPr marL="0" lvl="0" indent="0" algn="ctr" rtl="0">
              <a:spcBef>
                <a:spcPts val="0"/>
              </a:spcBef>
              <a:spcAft>
                <a:spcPts val="0"/>
              </a:spcAft>
              <a:buNone/>
            </a:pPr>
            <a:endParaRPr sz="3788">
              <a:solidFill>
                <a:srgbClr val="000000"/>
              </a:solidFill>
              <a:latin typeface="Georgia"/>
              <a:ea typeface="Georgia"/>
              <a:cs typeface="Georgia"/>
              <a:sym typeface="Georgia"/>
            </a:endParaRPr>
          </a:p>
        </p:txBody>
      </p:sp>
      <p:sp>
        <p:nvSpPr>
          <p:cNvPr id="971" name="Google Shape;971;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pic>
        <p:nvPicPr>
          <p:cNvPr id="976" name="Google Shape;976;p95"/>
          <p:cNvPicPr preferRelativeResize="0"/>
          <p:nvPr/>
        </p:nvPicPr>
        <p:blipFill>
          <a:blip r:embed="rId3">
            <a:alphaModFix/>
          </a:blip>
          <a:stretch>
            <a:fillRect/>
          </a:stretch>
        </p:blipFill>
        <p:spPr>
          <a:xfrm>
            <a:off x="354125" y="1672275"/>
            <a:ext cx="8435749" cy="2228800"/>
          </a:xfrm>
          <a:prstGeom prst="rect">
            <a:avLst/>
          </a:prstGeom>
          <a:noFill/>
          <a:ln>
            <a:noFill/>
          </a:ln>
        </p:spPr>
      </p:pic>
      <p:sp>
        <p:nvSpPr>
          <p:cNvPr id="977" name="Google Shape;977;p95"/>
          <p:cNvSpPr/>
          <p:nvPr/>
        </p:nvSpPr>
        <p:spPr>
          <a:xfrm>
            <a:off x="407625" y="1267350"/>
            <a:ext cx="2675400" cy="756000"/>
          </a:xfrm>
          <a:prstGeom prst="cloudCallout">
            <a:avLst>
              <a:gd name="adj1" fmla="val 23670"/>
              <a:gd name="adj2" fmla="val 11077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Probability Distribution</a:t>
            </a: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77"/>
                                        </p:tgtEl>
                                        <p:attrNameLst>
                                          <p:attrName>style.visibility</p:attrName>
                                        </p:attrNameLst>
                                      </p:cBhvr>
                                      <p:to>
                                        <p:strVal val="visible"/>
                                      </p:to>
                                    </p:set>
                                    <p:animEffect transition="in" filter="fade">
                                      <p:cBhvr>
                                        <p:cTn id="7" dur="1000"/>
                                        <p:tgtEl>
                                          <p:spTgt spid="9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pic>
        <p:nvPicPr>
          <p:cNvPr id="982" name="Google Shape;982;p96"/>
          <p:cNvPicPr preferRelativeResize="0"/>
          <p:nvPr/>
        </p:nvPicPr>
        <p:blipFill rotWithShape="1">
          <a:blip r:embed="rId3">
            <a:alphaModFix/>
          </a:blip>
          <a:srcRect l="16450"/>
          <a:stretch/>
        </p:blipFill>
        <p:spPr>
          <a:xfrm>
            <a:off x="1714925" y="901475"/>
            <a:ext cx="7048201" cy="2228800"/>
          </a:xfrm>
          <a:prstGeom prst="rect">
            <a:avLst/>
          </a:prstGeom>
          <a:noFill/>
          <a:ln>
            <a:noFill/>
          </a:ln>
        </p:spPr>
      </p:pic>
      <p:sp>
        <p:nvSpPr>
          <p:cNvPr id="983" name="Google Shape;983;p96"/>
          <p:cNvSpPr/>
          <p:nvPr/>
        </p:nvSpPr>
        <p:spPr>
          <a:xfrm>
            <a:off x="380875" y="496550"/>
            <a:ext cx="2675400" cy="756000"/>
          </a:xfrm>
          <a:prstGeom prst="cloudCallout">
            <a:avLst>
              <a:gd name="adj1" fmla="val 23670"/>
              <a:gd name="adj2" fmla="val 11077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Times New Roman"/>
                <a:ea typeface="Times New Roman"/>
                <a:cs typeface="Times New Roman"/>
                <a:sym typeface="Times New Roman"/>
              </a:rPr>
              <a:t>Probability Distribution</a:t>
            </a:r>
            <a:endParaRPr sz="2000">
              <a:latin typeface="Times New Roman"/>
              <a:ea typeface="Times New Roman"/>
              <a:cs typeface="Times New Roman"/>
              <a:sym typeface="Times New Roman"/>
            </a:endParaRPr>
          </a:p>
        </p:txBody>
      </p:sp>
      <p:sp>
        <p:nvSpPr>
          <p:cNvPr id="984" name="Google Shape;984;p96"/>
          <p:cNvSpPr/>
          <p:nvPr/>
        </p:nvSpPr>
        <p:spPr>
          <a:xfrm>
            <a:off x="1774225" y="2208575"/>
            <a:ext cx="496500" cy="526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6"/>
          <p:cNvSpPr txBox="1"/>
          <p:nvPr/>
        </p:nvSpPr>
        <p:spPr>
          <a:xfrm>
            <a:off x="2625425" y="3559200"/>
            <a:ext cx="5227200" cy="130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700">
                <a:latin typeface="Times New Roman"/>
                <a:ea typeface="Times New Roman"/>
                <a:cs typeface="Times New Roman"/>
                <a:sym typeface="Times New Roman"/>
              </a:rPr>
              <a:t>Types of Loss / Objective functions</a:t>
            </a:r>
            <a:endParaRPr sz="2700">
              <a:latin typeface="Times New Roman"/>
              <a:ea typeface="Times New Roman"/>
              <a:cs typeface="Times New Roman"/>
              <a:sym typeface="Times New Roman"/>
            </a:endParaRPr>
          </a:p>
          <a:p>
            <a:pPr marL="457200" lvl="0" indent="-374650" algn="l" rtl="0">
              <a:spcBef>
                <a:spcPts val="0"/>
              </a:spcBef>
              <a:spcAft>
                <a:spcPts val="0"/>
              </a:spcAft>
              <a:buSzPts val="2300"/>
              <a:buFont typeface="Times New Roman"/>
              <a:buAutoNum type="alphaLcPeriod"/>
            </a:pPr>
            <a:r>
              <a:rPr lang="en" sz="2300">
                <a:latin typeface="Times New Roman"/>
                <a:ea typeface="Times New Roman"/>
                <a:cs typeface="Times New Roman"/>
                <a:sym typeface="Times New Roman"/>
              </a:rPr>
              <a:t>Negative Log Likelihood loss.</a:t>
            </a:r>
            <a:endParaRPr sz="2300">
              <a:latin typeface="Times New Roman"/>
              <a:ea typeface="Times New Roman"/>
              <a:cs typeface="Times New Roman"/>
              <a:sym typeface="Times New Roman"/>
            </a:endParaRPr>
          </a:p>
          <a:p>
            <a:pPr marL="457200" lvl="0" indent="-374650" algn="l" rtl="0">
              <a:spcBef>
                <a:spcPts val="0"/>
              </a:spcBef>
              <a:spcAft>
                <a:spcPts val="0"/>
              </a:spcAft>
              <a:buSzPts val="2300"/>
              <a:buFont typeface="Times New Roman"/>
              <a:buAutoNum type="alphaLcPeriod"/>
            </a:pPr>
            <a:r>
              <a:rPr lang="en" sz="2300">
                <a:latin typeface="Times New Roman"/>
                <a:ea typeface="Times New Roman"/>
                <a:cs typeface="Times New Roman"/>
                <a:sym typeface="Times New Roman"/>
              </a:rPr>
              <a:t>Cross Entropy loss</a:t>
            </a:r>
            <a:endParaRPr sz="230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5"/>
                                        </p:tgtEl>
                                        <p:attrNameLst>
                                          <p:attrName>style.visibility</p:attrName>
                                        </p:attrNameLst>
                                      </p:cBhvr>
                                      <p:to>
                                        <p:strVal val="visible"/>
                                      </p:to>
                                    </p:set>
                                    <p:animEffect transition="in" filter="fade">
                                      <p:cBhvr>
                                        <p:cTn id="7" dur="1000"/>
                                        <p:tgtEl>
                                          <p:spTgt spid="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pic>
        <p:nvPicPr>
          <p:cNvPr id="990" name="Google Shape;990;p97"/>
          <p:cNvPicPr preferRelativeResize="0"/>
          <p:nvPr/>
        </p:nvPicPr>
        <p:blipFill>
          <a:blip r:embed="rId3">
            <a:alphaModFix/>
          </a:blip>
          <a:stretch>
            <a:fillRect/>
          </a:stretch>
        </p:blipFill>
        <p:spPr>
          <a:xfrm>
            <a:off x="609600" y="1575649"/>
            <a:ext cx="7818799" cy="1638000"/>
          </a:xfrm>
          <a:prstGeom prst="rect">
            <a:avLst/>
          </a:prstGeom>
          <a:noFill/>
          <a:ln>
            <a:noFill/>
          </a:ln>
        </p:spPr>
      </p:pic>
      <p:sp>
        <p:nvSpPr>
          <p:cNvPr id="991" name="Google Shape;991;p97"/>
          <p:cNvSpPr/>
          <p:nvPr/>
        </p:nvSpPr>
        <p:spPr>
          <a:xfrm>
            <a:off x="6622350" y="1529950"/>
            <a:ext cx="1806000" cy="365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2" name="Google Shape;992;p97"/>
          <p:cNvPicPr preferRelativeResize="0"/>
          <p:nvPr/>
        </p:nvPicPr>
        <p:blipFill>
          <a:blip r:embed="rId3">
            <a:alphaModFix/>
          </a:blip>
          <a:stretch>
            <a:fillRect/>
          </a:stretch>
        </p:blipFill>
        <p:spPr>
          <a:xfrm>
            <a:off x="609600" y="1575649"/>
            <a:ext cx="7818799" cy="1638000"/>
          </a:xfrm>
          <a:prstGeom prst="rect">
            <a:avLst/>
          </a:prstGeom>
          <a:noFill/>
          <a:ln>
            <a:noFill/>
          </a:ln>
        </p:spPr>
      </p:pic>
      <p:sp>
        <p:nvSpPr>
          <p:cNvPr id="993" name="Google Shape;993;p97"/>
          <p:cNvSpPr/>
          <p:nvPr/>
        </p:nvSpPr>
        <p:spPr>
          <a:xfrm>
            <a:off x="2332050" y="2476650"/>
            <a:ext cx="6029400" cy="1161900"/>
          </a:xfrm>
          <a:prstGeom prst="cloudCallout">
            <a:avLst>
              <a:gd name="adj1" fmla="val 32611"/>
              <a:gd name="adj2" fmla="val -101407"/>
            </a:avLst>
          </a:prstGeom>
          <a:solidFill>
            <a:srgbClr val="4C11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600" b="1">
                <a:solidFill>
                  <a:schemeClr val="lt1"/>
                </a:solidFill>
                <a:latin typeface="Times New Roman"/>
                <a:ea typeface="Times New Roman"/>
                <a:cs typeface="Times New Roman"/>
                <a:sym typeface="Times New Roman"/>
              </a:rPr>
              <a:t>Reward or Penalize based on this.</a:t>
            </a:r>
            <a:endParaRPr sz="2600" b="1">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92"/>
                                        </p:tgtEl>
                                        <p:attrNameLst>
                                          <p:attrName>style.visibility</p:attrName>
                                        </p:attrNameLst>
                                      </p:cBhvr>
                                      <p:to>
                                        <p:strVal val="visible"/>
                                      </p:to>
                                    </p:set>
                                    <p:animEffect transition="in" filter="fade">
                                      <p:cBhvr>
                                        <p:cTn id="7" dur="1000"/>
                                        <p:tgtEl>
                                          <p:spTgt spid="9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93"/>
                                        </p:tgtEl>
                                        <p:attrNameLst>
                                          <p:attrName>style.visibility</p:attrName>
                                        </p:attrNameLst>
                                      </p:cBhvr>
                                      <p:to>
                                        <p:strVal val="visible"/>
                                      </p:to>
                                    </p:set>
                                    <p:animEffect transition="in" filter="fade">
                                      <p:cBhvr>
                                        <p:cTn id="12" dur="1000"/>
                                        <p:tgtEl>
                                          <p:spTgt spid="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97"/>
        <p:cNvGrpSpPr/>
        <p:nvPr/>
      </p:nvGrpSpPr>
      <p:grpSpPr>
        <a:xfrm>
          <a:off x="0" y="0"/>
          <a:ext cx="0" cy="0"/>
          <a:chOff x="0" y="0"/>
          <a:chExt cx="0" cy="0"/>
        </a:xfrm>
      </p:grpSpPr>
      <p:sp>
        <p:nvSpPr>
          <p:cNvPr id="998" name="Google Shape;998;p98"/>
          <p:cNvSpPr txBox="1">
            <a:spLocks noGrp="1"/>
          </p:cNvSpPr>
          <p:nvPr>
            <p:ph type="title"/>
          </p:nvPr>
        </p:nvSpPr>
        <p:spPr>
          <a:xfrm>
            <a:off x="265500" y="712350"/>
            <a:ext cx="4045200" cy="3796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3844">
                <a:solidFill>
                  <a:srgbClr val="FFFFFF"/>
                </a:solidFill>
                <a:latin typeface="Georgia"/>
                <a:ea typeface="Georgia"/>
                <a:cs typeface="Georgia"/>
                <a:sym typeface="Georgia"/>
              </a:rPr>
              <a:t>ReCordit</a:t>
            </a:r>
            <a:r>
              <a:rPr lang="en" sz="3244">
                <a:solidFill>
                  <a:srgbClr val="FFFFFF"/>
                </a:solidFill>
                <a:latin typeface="Georgia"/>
                <a:ea typeface="Georgia"/>
                <a:cs typeface="Georgia"/>
                <a:sym typeface="Georgia"/>
              </a:rPr>
              <a:t> </a:t>
            </a:r>
            <a:r>
              <a:rPr lang="en" sz="3844">
                <a:solidFill>
                  <a:srgbClr val="FFFFFF"/>
                </a:solidFill>
                <a:latin typeface="Georgia"/>
                <a:ea typeface="Georgia"/>
                <a:cs typeface="Georgia"/>
                <a:sym typeface="Georgia"/>
              </a:rPr>
              <a:t>: Reinforcing Program Properties for Multi-Modal Source Code Editing</a:t>
            </a:r>
            <a:endParaRPr sz="3844">
              <a:solidFill>
                <a:srgbClr val="FFFFFF"/>
              </a:solidFill>
              <a:latin typeface="Georgia"/>
              <a:ea typeface="Georgia"/>
              <a:cs typeface="Georgia"/>
              <a:sym typeface="Georgia"/>
            </a:endParaRPr>
          </a:p>
          <a:p>
            <a:pPr marL="457200" lvl="0" indent="-379729" algn="ctr" rtl="0">
              <a:spcBef>
                <a:spcPts val="0"/>
              </a:spcBef>
              <a:spcAft>
                <a:spcPts val="0"/>
              </a:spcAft>
              <a:buClr>
                <a:srgbClr val="FFFFFF"/>
              </a:buClr>
              <a:buSzPct val="100000"/>
              <a:buFont typeface="Georgia"/>
              <a:buChar char="-"/>
            </a:pPr>
            <a:r>
              <a:rPr lang="en" sz="2644">
                <a:solidFill>
                  <a:srgbClr val="FFFFFF"/>
                </a:solidFill>
                <a:latin typeface="Georgia"/>
                <a:ea typeface="Georgia"/>
                <a:cs typeface="Georgia"/>
                <a:sym typeface="Georgia"/>
              </a:rPr>
              <a:t>Work in progress</a:t>
            </a:r>
            <a:endParaRPr sz="2644">
              <a:solidFill>
                <a:srgbClr val="FFFFFF"/>
              </a:solidFill>
              <a:latin typeface="Georgia"/>
              <a:ea typeface="Georgia"/>
              <a:cs typeface="Georgia"/>
              <a:sym typeface="Georgia"/>
            </a:endParaRPr>
          </a:p>
        </p:txBody>
      </p:sp>
      <p:sp>
        <p:nvSpPr>
          <p:cNvPr id="999" name="Google Shape;999;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86</a:t>
            </a:fld>
            <a:endParaRPr/>
          </a:p>
        </p:txBody>
      </p:sp>
      <p:sp>
        <p:nvSpPr>
          <p:cNvPr id="1000" name="Google Shape;1000;p98"/>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701C7F"/>
                </a:solidFill>
                <a:latin typeface="Georgia"/>
                <a:ea typeface="Georgia"/>
                <a:cs typeface="Georgia"/>
                <a:sym typeface="Georgia"/>
              </a:rPr>
              <a:t>Proposed Contribution</a:t>
            </a:r>
            <a:endParaRPr>
              <a:solidFill>
                <a:srgbClr val="1A0684"/>
              </a:solidFill>
              <a:latin typeface="Georgia"/>
              <a:ea typeface="Georgia"/>
              <a:cs typeface="Georgia"/>
              <a:sym typeface="Georgia"/>
            </a:endParaRPr>
          </a:p>
          <a:p>
            <a:pPr marL="457200" lvl="0" indent="0" algn="l" rtl="0">
              <a:spcBef>
                <a:spcPts val="1200"/>
              </a:spcBef>
              <a:spcAft>
                <a:spcPts val="1200"/>
              </a:spcAft>
              <a:buNone/>
            </a:pPr>
            <a:r>
              <a:rPr lang="en">
                <a:solidFill>
                  <a:srgbClr val="1A0684"/>
                </a:solidFill>
                <a:latin typeface="Georgia"/>
                <a:ea typeface="Georgia"/>
                <a:cs typeface="Georgia"/>
                <a:sym typeface="Georgia"/>
              </a:rPr>
              <a:t>Designing model for reinforcing Program Properties (syntactic/semantic correctness) of the generated/edited code. </a:t>
            </a:r>
            <a:endParaRPr>
              <a:solidFill>
                <a:srgbClr val="1A0684"/>
              </a:solidFill>
              <a:latin typeface="Georgia"/>
              <a:ea typeface="Georgia"/>
              <a:cs typeface="Georgia"/>
              <a:sym typeface="Georgia"/>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87</a:t>
            </a:fld>
            <a:endParaRPr/>
          </a:p>
        </p:txBody>
      </p:sp>
      <p:sp>
        <p:nvSpPr>
          <p:cNvPr id="1006" name="Google Shape;1006;p99"/>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Dissertation Timeline</a:t>
            </a:r>
            <a:endParaRPr sz="2520">
              <a:solidFill>
                <a:srgbClr val="000000"/>
              </a:solidFill>
              <a:latin typeface="Georgia"/>
              <a:ea typeface="Georgia"/>
              <a:cs typeface="Georgia"/>
              <a:sym typeface="Georgia"/>
            </a:endParaRPr>
          </a:p>
        </p:txBody>
      </p:sp>
      <p:sp>
        <p:nvSpPr>
          <p:cNvPr id="1007" name="Google Shape;1007;p99"/>
          <p:cNvSpPr txBox="1"/>
          <p:nvPr/>
        </p:nvSpPr>
        <p:spPr>
          <a:xfrm>
            <a:off x="482207" y="1591750"/>
            <a:ext cx="821400" cy="493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rgbClr val="0C58D3"/>
                </a:solidFill>
                <a:latin typeface="Georgia"/>
                <a:ea typeface="Georgia"/>
                <a:cs typeface="Georgia"/>
                <a:sym typeface="Georgia"/>
              </a:rPr>
              <a:t>October 2020</a:t>
            </a:r>
            <a:endParaRPr>
              <a:solidFill>
                <a:srgbClr val="0C58D3"/>
              </a:solidFill>
              <a:latin typeface="Georgia"/>
              <a:ea typeface="Georgia"/>
              <a:cs typeface="Georgia"/>
              <a:sym typeface="Georgia"/>
            </a:endParaRPr>
          </a:p>
        </p:txBody>
      </p:sp>
      <p:sp>
        <p:nvSpPr>
          <p:cNvPr id="1008" name="Google Shape;1008;p99"/>
          <p:cNvSpPr txBox="1"/>
          <p:nvPr/>
        </p:nvSpPr>
        <p:spPr>
          <a:xfrm>
            <a:off x="498531" y="2795273"/>
            <a:ext cx="1221000" cy="398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0C58D3"/>
                </a:solidFill>
                <a:latin typeface="Georgia"/>
                <a:ea typeface="Georgia"/>
                <a:cs typeface="Georgia"/>
                <a:sym typeface="Georgia"/>
              </a:rPr>
              <a:t>CODIT</a:t>
            </a:r>
            <a:endParaRPr sz="1600" b="1">
              <a:solidFill>
                <a:srgbClr val="0C58D3"/>
              </a:solidFill>
              <a:latin typeface="Georgia"/>
              <a:ea typeface="Georgia"/>
              <a:cs typeface="Georgia"/>
              <a:sym typeface="Georgia"/>
            </a:endParaRPr>
          </a:p>
        </p:txBody>
      </p:sp>
      <p:sp>
        <p:nvSpPr>
          <p:cNvPr id="1009" name="Google Shape;1009;p99"/>
          <p:cNvSpPr txBox="1"/>
          <p:nvPr/>
        </p:nvSpPr>
        <p:spPr>
          <a:xfrm>
            <a:off x="482207" y="3066725"/>
            <a:ext cx="1253700" cy="6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rgbClr val="0C58D3"/>
                </a:solidFill>
                <a:latin typeface="Georgia"/>
                <a:ea typeface="Georgia"/>
                <a:cs typeface="Georgia"/>
                <a:sym typeface="Georgia"/>
              </a:rPr>
              <a:t>Published in TSE</a:t>
            </a:r>
            <a:endParaRPr>
              <a:solidFill>
                <a:srgbClr val="0C58D3"/>
              </a:solidFill>
              <a:latin typeface="Georgia"/>
              <a:ea typeface="Georgia"/>
              <a:cs typeface="Georgia"/>
              <a:sym typeface="Georgia"/>
            </a:endParaRPr>
          </a:p>
        </p:txBody>
      </p:sp>
      <p:cxnSp>
        <p:nvCxnSpPr>
          <p:cNvPr id="1010" name="Google Shape;1010;p99"/>
          <p:cNvCxnSpPr/>
          <p:nvPr/>
        </p:nvCxnSpPr>
        <p:spPr>
          <a:xfrm>
            <a:off x="1264518" y="1903863"/>
            <a:ext cx="582600" cy="661500"/>
          </a:xfrm>
          <a:prstGeom prst="straightConnector1">
            <a:avLst/>
          </a:prstGeom>
          <a:noFill/>
          <a:ln w="9525" cap="flat" cmpd="sng">
            <a:solidFill>
              <a:srgbClr val="0D5DDF"/>
            </a:solidFill>
            <a:prstDash val="solid"/>
            <a:round/>
            <a:headEnd type="none" w="sm" len="sm"/>
            <a:tailEnd type="none" w="sm" len="sm"/>
          </a:ln>
        </p:spPr>
      </p:cxnSp>
      <p:sp>
        <p:nvSpPr>
          <p:cNvPr id="1011" name="Google Shape;1011;p99"/>
          <p:cNvSpPr/>
          <p:nvPr/>
        </p:nvSpPr>
        <p:spPr>
          <a:xfrm flipH="1">
            <a:off x="375106" y="2448912"/>
            <a:ext cx="1487700" cy="1278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12" name="Google Shape;1012;p99"/>
          <p:cNvSpPr/>
          <p:nvPr/>
        </p:nvSpPr>
        <p:spPr>
          <a:xfrm>
            <a:off x="374675" y="2586087"/>
            <a:ext cx="1487700" cy="1278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3" name="Google Shape;1013;p99"/>
          <p:cNvGrpSpPr/>
          <p:nvPr/>
        </p:nvGrpSpPr>
        <p:grpSpPr>
          <a:xfrm>
            <a:off x="1760724" y="1903927"/>
            <a:ext cx="1488287" cy="810136"/>
            <a:chOff x="1083025" y="1695421"/>
            <a:chExt cx="1834900" cy="908428"/>
          </a:xfrm>
        </p:grpSpPr>
        <p:cxnSp>
          <p:nvCxnSpPr>
            <p:cNvPr id="1014" name="Google Shape;1014;p99"/>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1015" name="Google Shape;1015;p99"/>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16" name="Google Shape;1016;p99"/>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99"/>
          <p:cNvSpPr txBox="1"/>
          <p:nvPr/>
        </p:nvSpPr>
        <p:spPr>
          <a:xfrm>
            <a:off x="1862887" y="1617834"/>
            <a:ext cx="821400" cy="493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rgbClr val="0C58D3"/>
                </a:solidFill>
                <a:latin typeface="Georgia"/>
                <a:ea typeface="Georgia"/>
                <a:cs typeface="Georgia"/>
                <a:sym typeface="Georgia"/>
              </a:rPr>
              <a:t>April </a:t>
            </a:r>
            <a:br>
              <a:rPr lang="en">
                <a:solidFill>
                  <a:srgbClr val="0C58D3"/>
                </a:solidFill>
                <a:latin typeface="Georgia"/>
                <a:ea typeface="Georgia"/>
                <a:cs typeface="Georgia"/>
                <a:sym typeface="Georgia"/>
              </a:rPr>
            </a:br>
            <a:r>
              <a:rPr lang="en">
                <a:solidFill>
                  <a:srgbClr val="0C58D3"/>
                </a:solidFill>
                <a:latin typeface="Georgia"/>
                <a:ea typeface="Georgia"/>
                <a:cs typeface="Georgia"/>
                <a:sym typeface="Georgia"/>
              </a:rPr>
              <a:t>2021</a:t>
            </a:r>
            <a:endParaRPr>
              <a:solidFill>
                <a:srgbClr val="0C58D3"/>
              </a:solidFill>
              <a:latin typeface="Georgia"/>
              <a:ea typeface="Georgia"/>
              <a:cs typeface="Georgia"/>
              <a:sym typeface="Georgia"/>
            </a:endParaRPr>
          </a:p>
        </p:txBody>
      </p:sp>
      <p:sp>
        <p:nvSpPr>
          <p:cNvPr id="1018" name="Google Shape;1018;p99"/>
          <p:cNvSpPr txBox="1"/>
          <p:nvPr/>
        </p:nvSpPr>
        <p:spPr>
          <a:xfrm>
            <a:off x="1938360" y="2795094"/>
            <a:ext cx="1221000" cy="398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0C58D3"/>
                </a:solidFill>
                <a:latin typeface="Georgia"/>
                <a:ea typeface="Georgia"/>
                <a:cs typeface="Georgia"/>
                <a:sym typeface="Georgia"/>
              </a:rPr>
              <a:t>PLBART</a:t>
            </a:r>
            <a:endParaRPr sz="1600" b="1">
              <a:solidFill>
                <a:srgbClr val="0C58D3"/>
              </a:solidFill>
              <a:latin typeface="Georgia"/>
              <a:ea typeface="Georgia"/>
              <a:cs typeface="Georgia"/>
              <a:sym typeface="Georgia"/>
            </a:endParaRPr>
          </a:p>
        </p:txBody>
      </p:sp>
      <p:sp>
        <p:nvSpPr>
          <p:cNvPr id="1019" name="Google Shape;1019;p99"/>
          <p:cNvSpPr txBox="1"/>
          <p:nvPr/>
        </p:nvSpPr>
        <p:spPr>
          <a:xfrm>
            <a:off x="1922036" y="3066547"/>
            <a:ext cx="1253700" cy="6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rgbClr val="0C58D3"/>
                </a:solidFill>
                <a:latin typeface="Georgia"/>
                <a:ea typeface="Georgia"/>
                <a:cs typeface="Georgia"/>
                <a:sym typeface="Georgia"/>
              </a:rPr>
              <a:t>Published in NAACL</a:t>
            </a:r>
            <a:endParaRPr>
              <a:solidFill>
                <a:srgbClr val="0C58D3"/>
              </a:solidFill>
              <a:latin typeface="Georgia"/>
              <a:ea typeface="Georgia"/>
              <a:cs typeface="Georgia"/>
              <a:sym typeface="Georgia"/>
            </a:endParaRPr>
          </a:p>
        </p:txBody>
      </p:sp>
      <p:sp>
        <p:nvSpPr>
          <p:cNvPr id="1020" name="Google Shape;1020;p99"/>
          <p:cNvSpPr txBox="1"/>
          <p:nvPr/>
        </p:nvSpPr>
        <p:spPr>
          <a:xfrm>
            <a:off x="3099689" y="1621250"/>
            <a:ext cx="1018200" cy="493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rgbClr val="0C58D3"/>
                </a:solidFill>
                <a:latin typeface="Georgia"/>
                <a:ea typeface="Georgia"/>
                <a:cs typeface="Georgia"/>
                <a:sym typeface="Georgia"/>
              </a:rPr>
              <a:t>December </a:t>
            </a:r>
            <a:br>
              <a:rPr lang="en">
                <a:solidFill>
                  <a:srgbClr val="0C58D3"/>
                </a:solidFill>
                <a:latin typeface="Georgia"/>
                <a:ea typeface="Georgia"/>
                <a:cs typeface="Georgia"/>
                <a:sym typeface="Georgia"/>
              </a:rPr>
            </a:br>
            <a:r>
              <a:rPr lang="en">
                <a:solidFill>
                  <a:srgbClr val="0C58D3"/>
                </a:solidFill>
                <a:latin typeface="Georgia"/>
                <a:ea typeface="Georgia"/>
                <a:cs typeface="Georgia"/>
                <a:sym typeface="Georgia"/>
              </a:rPr>
              <a:t>2021</a:t>
            </a:r>
            <a:endParaRPr>
              <a:solidFill>
                <a:srgbClr val="0C58D3"/>
              </a:solidFill>
              <a:latin typeface="Georgia"/>
              <a:ea typeface="Georgia"/>
              <a:cs typeface="Georgia"/>
              <a:sym typeface="Georgia"/>
            </a:endParaRPr>
          </a:p>
        </p:txBody>
      </p:sp>
      <p:sp>
        <p:nvSpPr>
          <p:cNvPr id="1021" name="Google Shape;1021;p99"/>
          <p:cNvSpPr txBox="1"/>
          <p:nvPr/>
        </p:nvSpPr>
        <p:spPr>
          <a:xfrm>
            <a:off x="3298137" y="2795218"/>
            <a:ext cx="1221000" cy="398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0C58D3"/>
                </a:solidFill>
                <a:latin typeface="Georgia"/>
                <a:ea typeface="Georgia"/>
                <a:cs typeface="Georgia"/>
                <a:sym typeface="Georgia"/>
              </a:rPr>
              <a:t>MODIT</a:t>
            </a:r>
            <a:endParaRPr sz="1600" b="1">
              <a:solidFill>
                <a:srgbClr val="0C58D3"/>
              </a:solidFill>
              <a:latin typeface="Georgia"/>
              <a:ea typeface="Georgia"/>
              <a:cs typeface="Georgia"/>
              <a:sym typeface="Georgia"/>
            </a:endParaRPr>
          </a:p>
        </p:txBody>
      </p:sp>
      <p:sp>
        <p:nvSpPr>
          <p:cNvPr id="1022" name="Google Shape;1022;p99"/>
          <p:cNvSpPr txBox="1"/>
          <p:nvPr/>
        </p:nvSpPr>
        <p:spPr>
          <a:xfrm>
            <a:off x="3281814" y="3066683"/>
            <a:ext cx="1253700" cy="6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rgbClr val="0C58D3"/>
                </a:solidFill>
                <a:latin typeface="Georgia"/>
                <a:ea typeface="Georgia"/>
                <a:cs typeface="Georgia"/>
                <a:sym typeface="Georgia"/>
              </a:rPr>
              <a:t>Published in ASE</a:t>
            </a:r>
            <a:endParaRPr>
              <a:solidFill>
                <a:srgbClr val="0C58D3"/>
              </a:solidFill>
              <a:latin typeface="Georgia"/>
              <a:ea typeface="Georgia"/>
              <a:cs typeface="Georgia"/>
              <a:sym typeface="Georgia"/>
            </a:endParaRPr>
          </a:p>
        </p:txBody>
      </p:sp>
      <p:grpSp>
        <p:nvGrpSpPr>
          <p:cNvPr id="1023" name="Google Shape;1023;p99"/>
          <p:cNvGrpSpPr/>
          <p:nvPr/>
        </p:nvGrpSpPr>
        <p:grpSpPr>
          <a:xfrm>
            <a:off x="4538825" y="1621239"/>
            <a:ext cx="1488287" cy="2103043"/>
            <a:chOff x="6221583" y="1624750"/>
            <a:chExt cx="1834900" cy="2358200"/>
          </a:xfrm>
        </p:grpSpPr>
        <p:cxnSp>
          <p:nvCxnSpPr>
            <p:cNvPr id="1024" name="Google Shape;1024;p99"/>
            <p:cNvCxnSpPr/>
            <p:nvPr/>
          </p:nvCxnSpPr>
          <p:spPr>
            <a:xfrm>
              <a:off x="7318760" y="1941024"/>
              <a:ext cx="718500" cy="741900"/>
            </a:xfrm>
            <a:prstGeom prst="straightConnector1">
              <a:avLst/>
            </a:prstGeom>
            <a:noFill/>
            <a:ln w="9525" cap="flat" cmpd="sng">
              <a:solidFill>
                <a:srgbClr val="C2C2C2"/>
              </a:solidFill>
              <a:prstDash val="solid"/>
              <a:round/>
              <a:headEnd type="none" w="sm" len="sm"/>
              <a:tailEnd type="none" w="sm" len="sm"/>
            </a:ln>
          </p:spPr>
        </p:cxnSp>
        <p:sp>
          <p:nvSpPr>
            <p:cNvPr id="1025" name="Google Shape;1025;p99"/>
            <p:cNvSpPr/>
            <p:nvPr/>
          </p:nvSpPr>
          <p:spPr>
            <a:xfrm flipH="1">
              <a:off x="6221583" y="2552228"/>
              <a:ext cx="18348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26" name="Google Shape;1026;p99"/>
            <p:cNvSpPr/>
            <p:nvPr/>
          </p:nvSpPr>
          <p:spPr>
            <a:xfrm>
              <a:off x="6221683" y="2706052"/>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9"/>
            <p:cNvSpPr txBox="1"/>
            <p:nvPr/>
          </p:nvSpPr>
          <p:spPr>
            <a:xfrm>
              <a:off x="6365900" y="1624750"/>
              <a:ext cx="1013100" cy="552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rgbClr val="434343"/>
                  </a:solidFill>
                  <a:latin typeface="Georgia"/>
                  <a:ea typeface="Georgia"/>
                  <a:cs typeface="Georgia"/>
                  <a:sym typeface="Georgia"/>
                </a:rPr>
                <a:t>May </a:t>
              </a:r>
              <a:br>
                <a:rPr lang="en">
                  <a:solidFill>
                    <a:srgbClr val="434343"/>
                  </a:solidFill>
                  <a:latin typeface="Georgia"/>
                  <a:ea typeface="Georgia"/>
                  <a:cs typeface="Georgia"/>
                  <a:sym typeface="Georgia"/>
                </a:rPr>
              </a:br>
              <a:r>
                <a:rPr lang="en">
                  <a:solidFill>
                    <a:srgbClr val="434343"/>
                  </a:solidFill>
                  <a:latin typeface="Georgia"/>
                  <a:ea typeface="Georgia"/>
                  <a:cs typeface="Georgia"/>
                  <a:sym typeface="Georgia"/>
                </a:rPr>
                <a:t>2022</a:t>
              </a:r>
              <a:endParaRPr>
                <a:solidFill>
                  <a:srgbClr val="434343"/>
                </a:solidFill>
                <a:latin typeface="Georgia"/>
                <a:ea typeface="Georgia"/>
                <a:cs typeface="Georgia"/>
                <a:sym typeface="Georgia"/>
              </a:endParaRPr>
            </a:p>
          </p:txBody>
        </p:sp>
        <p:sp>
          <p:nvSpPr>
            <p:cNvPr id="1028" name="Google Shape;1028;p99"/>
            <p:cNvSpPr txBox="1"/>
            <p:nvPr/>
          </p:nvSpPr>
          <p:spPr>
            <a:xfrm>
              <a:off x="6368289" y="2941137"/>
              <a:ext cx="1668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434343"/>
                  </a:solidFill>
                  <a:latin typeface="Georgia"/>
                  <a:ea typeface="Georgia"/>
                  <a:cs typeface="Georgia"/>
                  <a:sym typeface="Georgia"/>
                </a:rPr>
                <a:t>ReCordit</a:t>
              </a:r>
              <a:endParaRPr sz="1600" b="1">
                <a:solidFill>
                  <a:srgbClr val="434343"/>
                </a:solidFill>
                <a:latin typeface="Georgia"/>
                <a:ea typeface="Georgia"/>
                <a:cs typeface="Georgia"/>
                <a:sym typeface="Georgia"/>
              </a:endParaRPr>
            </a:p>
          </p:txBody>
        </p:sp>
        <p:sp>
          <p:nvSpPr>
            <p:cNvPr id="1029" name="Google Shape;1029;p99"/>
            <p:cNvSpPr txBox="1"/>
            <p:nvPr/>
          </p:nvSpPr>
          <p:spPr>
            <a:xfrm>
              <a:off x="6348150" y="3245550"/>
              <a:ext cx="15456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rgbClr val="434343"/>
                  </a:solidFill>
                  <a:latin typeface="Georgia"/>
                  <a:ea typeface="Georgia"/>
                  <a:cs typeface="Georgia"/>
                  <a:sym typeface="Georgia"/>
                </a:rPr>
                <a:t>Finish and submit</a:t>
              </a:r>
              <a:endParaRPr>
                <a:solidFill>
                  <a:srgbClr val="434343"/>
                </a:solidFill>
                <a:latin typeface="Georgia"/>
                <a:ea typeface="Georgia"/>
                <a:cs typeface="Georgia"/>
                <a:sym typeface="Georgia"/>
              </a:endParaRPr>
            </a:p>
          </p:txBody>
        </p:sp>
      </p:grpSp>
      <p:grpSp>
        <p:nvGrpSpPr>
          <p:cNvPr id="1030" name="Google Shape;1030;p99"/>
          <p:cNvGrpSpPr/>
          <p:nvPr/>
        </p:nvGrpSpPr>
        <p:grpSpPr>
          <a:xfrm>
            <a:off x="3148897" y="1903927"/>
            <a:ext cx="1488287" cy="810136"/>
            <a:chOff x="1083025" y="1695421"/>
            <a:chExt cx="1834900" cy="908428"/>
          </a:xfrm>
        </p:grpSpPr>
        <p:cxnSp>
          <p:nvCxnSpPr>
            <p:cNvPr id="1031" name="Google Shape;1031;p99"/>
            <p:cNvCxnSpPr/>
            <p:nvPr/>
          </p:nvCxnSpPr>
          <p:spPr>
            <a:xfrm>
              <a:off x="2180202" y="1695421"/>
              <a:ext cx="718500" cy="741900"/>
            </a:xfrm>
            <a:prstGeom prst="straightConnector1">
              <a:avLst/>
            </a:prstGeom>
            <a:noFill/>
            <a:ln w="9525" cap="flat" cmpd="sng">
              <a:solidFill>
                <a:srgbClr val="0D5DDF"/>
              </a:solidFill>
              <a:prstDash val="solid"/>
              <a:round/>
              <a:headEnd type="none" w="sm" len="sm"/>
              <a:tailEnd type="none" w="sm" len="sm"/>
            </a:ln>
          </p:spPr>
        </p:cxnSp>
        <p:sp>
          <p:nvSpPr>
            <p:cNvPr id="1032" name="Google Shape;1032;p99"/>
            <p:cNvSpPr/>
            <p:nvPr/>
          </p:nvSpPr>
          <p:spPr>
            <a:xfrm flipH="1">
              <a:off x="1083025" y="2306625"/>
              <a:ext cx="1834800" cy="143400"/>
            </a:xfrm>
            <a:prstGeom prst="parallelogram">
              <a:avLst>
                <a:gd name="adj" fmla="val 96952"/>
              </a:avLst>
            </a:prstGeom>
            <a:solidFill>
              <a:srgbClr val="0D5D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33" name="Google Shape;1033;p99"/>
            <p:cNvSpPr/>
            <p:nvPr/>
          </p:nvSpPr>
          <p:spPr>
            <a:xfrm>
              <a:off x="1083125" y="2460449"/>
              <a:ext cx="1834800" cy="143400"/>
            </a:xfrm>
            <a:prstGeom prst="parallelogram">
              <a:avLst>
                <a:gd name="adj" fmla="val 96952"/>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99"/>
          <p:cNvGrpSpPr/>
          <p:nvPr/>
        </p:nvGrpSpPr>
        <p:grpSpPr>
          <a:xfrm>
            <a:off x="7330404" y="1621239"/>
            <a:ext cx="1488287" cy="1953053"/>
            <a:chOff x="6221583" y="1624750"/>
            <a:chExt cx="1834900" cy="2190013"/>
          </a:xfrm>
        </p:grpSpPr>
        <p:cxnSp>
          <p:nvCxnSpPr>
            <p:cNvPr id="1035" name="Google Shape;1035;p99"/>
            <p:cNvCxnSpPr/>
            <p:nvPr/>
          </p:nvCxnSpPr>
          <p:spPr>
            <a:xfrm>
              <a:off x="7318760" y="1941024"/>
              <a:ext cx="718500" cy="741900"/>
            </a:xfrm>
            <a:prstGeom prst="straightConnector1">
              <a:avLst/>
            </a:prstGeom>
            <a:noFill/>
            <a:ln w="9525" cap="flat" cmpd="sng">
              <a:solidFill>
                <a:srgbClr val="C2C2C2"/>
              </a:solidFill>
              <a:prstDash val="solid"/>
              <a:round/>
              <a:headEnd type="none" w="sm" len="sm"/>
              <a:tailEnd type="none" w="sm" len="sm"/>
            </a:ln>
          </p:spPr>
        </p:cxnSp>
        <p:sp>
          <p:nvSpPr>
            <p:cNvPr id="1036" name="Google Shape;1036;p99"/>
            <p:cNvSpPr/>
            <p:nvPr/>
          </p:nvSpPr>
          <p:spPr>
            <a:xfrm flipH="1">
              <a:off x="6221583" y="2552228"/>
              <a:ext cx="18348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37" name="Google Shape;1037;p99"/>
            <p:cNvSpPr/>
            <p:nvPr/>
          </p:nvSpPr>
          <p:spPr>
            <a:xfrm>
              <a:off x="6221683" y="2706052"/>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9"/>
            <p:cNvSpPr txBox="1"/>
            <p:nvPr/>
          </p:nvSpPr>
          <p:spPr>
            <a:xfrm>
              <a:off x="6365900" y="1624750"/>
              <a:ext cx="1013100" cy="552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rgbClr val="434343"/>
                  </a:solidFill>
                  <a:latin typeface="Georgia"/>
                  <a:ea typeface="Georgia"/>
                  <a:cs typeface="Georgia"/>
                  <a:sym typeface="Georgia"/>
                </a:rPr>
                <a:t>July 2022</a:t>
              </a:r>
              <a:endParaRPr>
                <a:solidFill>
                  <a:srgbClr val="434343"/>
                </a:solidFill>
                <a:latin typeface="Georgia"/>
                <a:ea typeface="Georgia"/>
                <a:cs typeface="Georgia"/>
                <a:sym typeface="Georgia"/>
              </a:endParaRPr>
            </a:p>
          </p:txBody>
        </p:sp>
        <p:sp>
          <p:nvSpPr>
            <p:cNvPr id="1039" name="Google Shape;1039;p99"/>
            <p:cNvSpPr txBox="1"/>
            <p:nvPr/>
          </p:nvSpPr>
          <p:spPr>
            <a:xfrm>
              <a:off x="6368289" y="3368363"/>
              <a:ext cx="1668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434343"/>
                  </a:solidFill>
                  <a:latin typeface="Georgia"/>
                  <a:ea typeface="Georgia"/>
                  <a:cs typeface="Georgia"/>
                  <a:sym typeface="Georgia"/>
                </a:rPr>
                <a:t>Defend</a:t>
              </a:r>
              <a:endParaRPr sz="1600" b="1">
                <a:solidFill>
                  <a:srgbClr val="434343"/>
                </a:solidFill>
                <a:latin typeface="Georgia"/>
                <a:ea typeface="Georgia"/>
                <a:cs typeface="Georgia"/>
                <a:sym typeface="Georgia"/>
              </a:endParaRPr>
            </a:p>
            <a:p>
              <a:pPr marL="0" lvl="0" indent="0" algn="ctr" rtl="0">
                <a:lnSpc>
                  <a:spcPct val="115000"/>
                </a:lnSpc>
                <a:spcBef>
                  <a:spcPts val="0"/>
                </a:spcBef>
                <a:spcAft>
                  <a:spcPts val="0"/>
                </a:spcAft>
                <a:buNone/>
              </a:pPr>
              <a:r>
                <a:rPr lang="en" sz="1600" b="1">
                  <a:solidFill>
                    <a:srgbClr val="434343"/>
                  </a:solidFill>
                  <a:latin typeface="Georgia"/>
                  <a:ea typeface="Georgia"/>
                  <a:cs typeface="Georgia"/>
                  <a:sym typeface="Georgia"/>
                </a:rPr>
                <a:t>Thesis</a:t>
              </a:r>
              <a:endParaRPr sz="1600" b="1">
                <a:solidFill>
                  <a:srgbClr val="434343"/>
                </a:solidFill>
                <a:latin typeface="Georgia"/>
                <a:ea typeface="Georgia"/>
                <a:cs typeface="Georgia"/>
                <a:sym typeface="Georgia"/>
              </a:endParaRPr>
            </a:p>
          </p:txBody>
        </p:sp>
      </p:grpSp>
      <p:grpSp>
        <p:nvGrpSpPr>
          <p:cNvPr id="1040" name="Google Shape;1040;p99"/>
          <p:cNvGrpSpPr/>
          <p:nvPr/>
        </p:nvGrpSpPr>
        <p:grpSpPr>
          <a:xfrm>
            <a:off x="5926998" y="1621239"/>
            <a:ext cx="1488287" cy="2102904"/>
            <a:chOff x="5926998" y="1621239"/>
            <a:chExt cx="1488287" cy="2102904"/>
          </a:xfrm>
        </p:grpSpPr>
        <p:grpSp>
          <p:nvGrpSpPr>
            <p:cNvPr id="1041" name="Google Shape;1041;p99"/>
            <p:cNvGrpSpPr/>
            <p:nvPr/>
          </p:nvGrpSpPr>
          <p:grpSpPr>
            <a:xfrm>
              <a:off x="5926998" y="1621239"/>
              <a:ext cx="1488287" cy="1953053"/>
              <a:chOff x="6221583" y="1624750"/>
              <a:chExt cx="1834900" cy="2190013"/>
            </a:xfrm>
          </p:grpSpPr>
          <p:cxnSp>
            <p:nvCxnSpPr>
              <p:cNvPr id="1042" name="Google Shape;1042;p99"/>
              <p:cNvCxnSpPr/>
              <p:nvPr/>
            </p:nvCxnSpPr>
            <p:spPr>
              <a:xfrm>
                <a:off x="7318760" y="1941024"/>
                <a:ext cx="718500" cy="741900"/>
              </a:xfrm>
              <a:prstGeom prst="straightConnector1">
                <a:avLst/>
              </a:prstGeom>
              <a:noFill/>
              <a:ln w="9525" cap="flat" cmpd="sng">
                <a:solidFill>
                  <a:srgbClr val="C2C2C2"/>
                </a:solidFill>
                <a:prstDash val="solid"/>
                <a:round/>
                <a:headEnd type="none" w="sm" len="sm"/>
                <a:tailEnd type="none" w="sm" len="sm"/>
              </a:ln>
            </p:spPr>
          </p:cxnSp>
          <p:sp>
            <p:nvSpPr>
              <p:cNvPr id="1043" name="Google Shape;1043;p99"/>
              <p:cNvSpPr/>
              <p:nvPr/>
            </p:nvSpPr>
            <p:spPr>
              <a:xfrm flipH="1">
                <a:off x="6221583" y="2552228"/>
                <a:ext cx="1834800" cy="143400"/>
              </a:xfrm>
              <a:prstGeom prst="parallelogram">
                <a:avLst>
                  <a:gd name="adj" fmla="val 96952"/>
                </a:avLst>
              </a:prstGeom>
              <a:solidFill>
                <a:srgbClr val="C2C2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044" name="Google Shape;1044;p99"/>
              <p:cNvSpPr/>
              <p:nvPr/>
            </p:nvSpPr>
            <p:spPr>
              <a:xfrm>
                <a:off x="6221683" y="2706052"/>
                <a:ext cx="1834800" cy="143400"/>
              </a:xfrm>
              <a:prstGeom prst="parallelogram">
                <a:avLst>
                  <a:gd name="adj" fmla="val 96952"/>
                </a:avLst>
              </a:prstGeom>
              <a:solidFill>
                <a:srgbClr val="85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9"/>
              <p:cNvSpPr txBox="1"/>
              <p:nvPr/>
            </p:nvSpPr>
            <p:spPr>
              <a:xfrm>
                <a:off x="6365900" y="1624750"/>
                <a:ext cx="1013100" cy="5529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a:solidFill>
                      <a:srgbClr val="434343"/>
                    </a:solidFill>
                    <a:latin typeface="Georgia"/>
                    <a:ea typeface="Georgia"/>
                    <a:cs typeface="Georgia"/>
                    <a:sym typeface="Georgia"/>
                  </a:rPr>
                  <a:t>June </a:t>
                </a:r>
                <a:br>
                  <a:rPr lang="en">
                    <a:solidFill>
                      <a:srgbClr val="434343"/>
                    </a:solidFill>
                    <a:latin typeface="Georgia"/>
                    <a:ea typeface="Georgia"/>
                    <a:cs typeface="Georgia"/>
                    <a:sym typeface="Georgia"/>
                  </a:rPr>
                </a:br>
                <a:r>
                  <a:rPr lang="en">
                    <a:solidFill>
                      <a:srgbClr val="434343"/>
                    </a:solidFill>
                    <a:latin typeface="Georgia"/>
                    <a:ea typeface="Georgia"/>
                    <a:cs typeface="Georgia"/>
                    <a:sym typeface="Georgia"/>
                  </a:rPr>
                  <a:t>2022</a:t>
                </a:r>
                <a:endParaRPr>
                  <a:solidFill>
                    <a:srgbClr val="434343"/>
                  </a:solidFill>
                  <a:latin typeface="Georgia"/>
                  <a:ea typeface="Georgia"/>
                  <a:cs typeface="Georgia"/>
                  <a:sym typeface="Georgia"/>
                </a:endParaRPr>
              </a:p>
            </p:txBody>
          </p:sp>
          <p:sp>
            <p:nvSpPr>
              <p:cNvPr id="1046" name="Google Shape;1046;p99"/>
              <p:cNvSpPr txBox="1"/>
              <p:nvPr/>
            </p:nvSpPr>
            <p:spPr>
              <a:xfrm>
                <a:off x="6368289" y="3368363"/>
                <a:ext cx="16689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endParaRPr sz="1600" b="1">
                  <a:solidFill>
                    <a:srgbClr val="434343"/>
                  </a:solidFill>
                  <a:latin typeface="Georgia"/>
                  <a:ea typeface="Georgia"/>
                  <a:cs typeface="Georgia"/>
                  <a:sym typeface="Georgia"/>
                </a:endParaRPr>
              </a:p>
            </p:txBody>
          </p:sp>
        </p:grpSp>
        <p:sp>
          <p:nvSpPr>
            <p:cNvPr id="1047" name="Google Shape;1047;p99"/>
            <p:cNvSpPr txBox="1"/>
            <p:nvPr/>
          </p:nvSpPr>
          <p:spPr>
            <a:xfrm>
              <a:off x="5953218" y="2795193"/>
              <a:ext cx="1353600" cy="398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434343"/>
                  </a:solidFill>
                  <a:latin typeface="Georgia"/>
                  <a:ea typeface="Georgia"/>
                  <a:cs typeface="Georgia"/>
                  <a:sym typeface="Georgia"/>
                </a:rPr>
                <a:t>Thesis</a:t>
              </a:r>
              <a:endParaRPr sz="1600" b="1">
                <a:solidFill>
                  <a:srgbClr val="434343"/>
                </a:solidFill>
                <a:latin typeface="Georgia"/>
                <a:ea typeface="Georgia"/>
                <a:cs typeface="Georgia"/>
                <a:sym typeface="Georgia"/>
              </a:endParaRPr>
            </a:p>
          </p:txBody>
        </p:sp>
        <p:sp>
          <p:nvSpPr>
            <p:cNvPr id="1048" name="Google Shape;1048;p99"/>
            <p:cNvSpPr txBox="1"/>
            <p:nvPr/>
          </p:nvSpPr>
          <p:spPr>
            <a:xfrm>
              <a:off x="6003184" y="3066544"/>
              <a:ext cx="1253700" cy="657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rgbClr val="434343"/>
                  </a:solidFill>
                  <a:latin typeface="Georgia"/>
                  <a:ea typeface="Georgia"/>
                  <a:cs typeface="Georgia"/>
                  <a:sym typeface="Georgia"/>
                </a:rPr>
                <a:t>Write, Edit, Distribute</a:t>
              </a:r>
              <a:endParaRPr>
                <a:solidFill>
                  <a:srgbClr val="434343"/>
                </a:solidFill>
                <a:latin typeface="Georgia"/>
                <a:ea typeface="Georgia"/>
                <a:cs typeface="Georgia"/>
                <a:sym typeface="Georgi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3"/>
                                        </p:tgtEl>
                                        <p:attrNameLst>
                                          <p:attrName>style.visibility</p:attrName>
                                        </p:attrNameLst>
                                      </p:cBhvr>
                                      <p:to>
                                        <p:strVal val="visible"/>
                                      </p:to>
                                    </p:set>
                                    <p:animEffect transition="in" filter="fade">
                                      <p:cBhvr>
                                        <p:cTn id="7" dur="1000"/>
                                        <p:tgtEl>
                                          <p:spTgt spid="10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0"/>
                                        </p:tgtEl>
                                        <p:attrNameLst>
                                          <p:attrName>style.visibility</p:attrName>
                                        </p:attrNameLst>
                                      </p:cBhvr>
                                      <p:to>
                                        <p:strVal val="visible"/>
                                      </p:to>
                                    </p:set>
                                    <p:animEffect transition="in" filter="fade">
                                      <p:cBhvr>
                                        <p:cTn id="12" dur="1000"/>
                                        <p:tgtEl>
                                          <p:spTgt spid="10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4"/>
                                        </p:tgtEl>
                                        <p:attrNameLst>
                                          <p:attrName>style.visibility</p:attrName>
                                        </p:attrNameLst>
                                      </p:cBhvr>
                                      <p:to>
                                        <p:strVal val="visible"/>
                                      </p:to>
                                    </p:set>
                                    <p:animEffect transition="in" filter="fade">
                                      <p:cBhvr>
                                        <p:cTn id="17" dur="1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100"/>
          <p:cNvSpPr/>
          <p:nvPr/>
        </p:nvSpPr>
        <p:spPr>
          <a:xfrm>
            <a:off x="1268400" y="1357500"/>
            <a:ext cx="6607200" cy="2428500"/>
          </a:xfrm>
          <a:prstGeom prst="roundRect">
            <a:avLst>
              <a:gd name="adj" fmla="val 853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0">
                <a:latin typeface="Caveat"/>
                <a:ea typeface="Caveat"/>
                <a:cs typeface="Caveat"/>
                <a:sym typeface="Caveat"/>
              </a:rPr>
              <a:t>Thanks</a:t>
            </a:r>
            <a:endParaRPr sz="18000">
              <a:latin typeface="Caveat"/>
              <a:ea typeface="Caveat"/>
              <a:cs typeface="Caveat"/>
              <a:sym typeface="Caveat"/>
            </a:endParaRPr>
          </a:p>
        </p:txBody>
      </p:sp>
      <p:sp>
        <p:nvSpPr>
          <p:cNvPr id="1054" name="Google Shape;1054;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01"/>
          <p:cNvSpPr/>
          <p:nvPr/>
        </p:nvSpPr>
        <p:spPr>
          <a:xfrm>
            <a:off x="1268400" y="1357500"/>
            <a:ext cx="6607200" cy="2428500"/>
          </a:xfrm>
          <a:prstGeom prst="roundRect">
            <a:avLst>
              <a:gd name="adj" fmla="val 853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700">
                <a:latin typeface="Caveat"/>
                <a:ea typeface="Caveat"/>
                <a:cs typeface="Caveat"/>
                <a:sym typeface="Caveat"/>
              </a:rPr>
              <a:t>Questions?</a:t>
            </a:r>
            <a:endParaRPr sz="12700">
              <a:latin typeface="Caveat"/>
              <a:ea typeface="Caveat"/>
              <a:cs typeface="Caveat"/>
              <a:sym typeface="Caveat"/>
            </a:endParaRPr>
          </a:p>
        </p:txBody>
      </p:sp>
      <p:sp>
        <p:nvSpPr>
          <p:cNvPr id="1060" name="Google Shape;1060;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61111"/>
              <a:buFont typeface="Arial"/>
              <a:buNone/>
            </a:pPr>
            <a:r>
              <a:rPr lang="en">
                <a:latin typeface="Georgia"/>
                <a:ea typeface="Georgia"/>
                <a:cs typeface="Georgia"/>
                <a:sym typeface="Georgia"/>
              </a:rPr>
              <a:t>Automated Code Editing - Existing works.</a:t>
            </a:r>
            <a:endParaRPr sz="1800">
              <a:latin typeface="Georgia"/>
              <a:ea typeface="Georgia"/>
              <a:cs typeface="Georgia"/>
              <a:sym typeface="Georgia"/>
            </a:endParaRPr>
          </a:p>
          <a:p>
            <a:pPr marL="0" lvl="0" indent="0" algn="l" rtl="0">
              <a:spcBef>
                <a:spcPts val="0"/>
              </a:spcBef>
              <a:spcAft>
                <a:spcPts val="0"/>
              </a:spcAft>
              <a:buNone/>
            </a:pPr>
            <a:endParaRPr/>
          </a:p>
        </p:txBody>
      </p:sp>
      <p:sp>
        <p:nvSpPr>
          <p:cNvPr id="166" name="Google Shape;16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grpSp>
        <p:nvGrpSpPr>
          <p:cNvPr id="167" name="Google Shape;167;p21"/>
          <p:cNvGrpSpPr/>
          <p:nvPr/>
        </p:nvGrpSpPr>
        <p:grpSpPr>
          <a:xfrm>
            <a:off x="608245" y="3365734"/>
            <a:ext cx="2706273" cy="857040"/>
            <a:chOff x="449250" y="3358372"/>
            <a:chExt cx="3017700" cy="731700"/>
          </a:xfrm>
        </p:grpSpPr>
        <p:sp>
          <p:nvSpPr>
            <p:cNvPr id="168" name="Google Shape;168;p21"/>
            <p:cNvSpPr/>
            <p:nvPr/>
          </p:nvSpPr>
          <p:spPr>
            <a:xfrm>
              <a:off x="449250" y="3358372"/>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txBox="1"/>
            <p:nvPr/>
          </p:nvSpPr>
          <p:spPr>
            <a:xfrm>
              <a:off x="540159" y="3402325"/>
              <a:ext cx="2901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944A1"/>
                  </a:solidFill>
                  <a:latin typeface="Georgia"/>
                  <a:ea typeface="Georgia"/>
                  <a:cs typeface="Georgia"/>
                  <a:sym typeface="Georgia"/>
                </a:rPr>
                <a:t>Encoder-Decoder </a:t>
              </a:r>
              <a:endParaRPr sz="2300">
                <a:solidFill>
                  <a:srgbClr val="0944A1"/>
                </a:solidFill>
                <a:latin typeface="Georgia"/>
                <a:ea typeface="Georgia"/>
                <a:cs typeface="Georgia"/>
                <a:sym typeface="Georgia"/>
              </a:endParaRPr>
            </a:p>
          </p:txBody>
        </p:sp>
      </p:grpSp>
      <p:grpSp>
        <p:nvGrpSpPr>
          <p:cNvPr id="170" name="Google Shape;170;p21"/>
          <p:cNvGrpSpPr/>
          <p:nvPr/>
        </p:nvGrpSpPr>
        <p:grpSpPr>
          <a:xfrm>
            <a:off x="3363840" y="3358426"/>
            <a:ext cx="5315795" cy="857052"/>
            <a:chOff x="3516173" y="3352139"/>
            <a:chExt cx="5221802" cy="731710"/>
          </a:xfrm>
        </p:grpSpPr>
        <p:sp>
          <p:nvSpPr>
            <p:cNvPr id="171" name="Google Shape;171;p21"/>
            <p:cNvSpPr/>
            <p:nvPr/>
          </p:nvSpPr>
          <p:spPr>
            <a:xfrm>
              <a:off x="3516173" y="3352139"/>
              <a:ext cx="5221800" cy="731700"/>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300">
                <a:latin typeface="Georgia"/>
                <a:ea typeface="Georgia"/>
                <a:cs typeface="Georgia"/>
                <a:sym typeface="Georgia"/>
              </a:endParaRPr>
            </a:p>
          </p:txBody>
        </p:sp>
        <p:sp>
          <p:nvSpPr>
            <p:cNvPr id="172" name="Google Shape;172;p21"/>
            <p:cNvSpPr txBox="1"/>
            <p:nvPr/>
          </p:nvSpPr>
          <p:spPr>
            <a:xfrm>
              <a:off x="3516175" y="3352150"/>
              <a:ext cx="52218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a:solidFill>
                    <a:srgbClr val="FFFFFF"/>
                  </a:solidFill>
                  <a:latin typeface="Georgia"/>
                  <a:ea typeface="Georgia"/>
                  <a:cs typeface="Georgia"/>
                  <a:sym typeface="Georgia"/>
                </a:rPr>
                <a:t>Tufano et. al. - ASE’18, ICSE’19, TOSEM’19. - Abstract tokenization.</a:t>
              </a:r>
              <a:endParaRPr sz="120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a:solidFill>
                    <a:srgbClr val="FFFFFF"/>
                  </a:solidFill>
                  <a:latin typeface="Georgia"/>
                  <a:ea typeface="Georgia"/>
                  <a:cs typeface="Georgia"/>
                  <a:sym typeface="Georgia"/>
                </a:rPr>
                <a:t>Chen et. al. - TSE’19 - Copy Attention based models.</a:t>
              </a:r>
              <a:endParaRPr sz="120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a:solidFill>
                    <a:srgbClr val="FFFFFF"/>
                  </a:solidFill>
                  <a:latin typeface="Georgia"/>
                  <a:ea typeface="Georgia"/>
                  <a:cs typeface="Georgia"/>
                  <a:sym typeface="Georgia"/>
                </a:rPr>
                <a:t>Tufano et. al. - ICSE’21. - Multi-Encoder models. </a:t>
              </a:r>
              <a:endParaRPr sz="1200">
                <a:solidFill>
                  <a:srgbClr val="FFFFFF"/>
                </a:solidFill>
                <a:latin typeface="Georgia"/>
                <a:ea typeface="Georgia"/>
                <a:cs typeface="Georgia"/>
                <a:sym typeface="Georgia"/>
              </a:endParaRPr>
            </a:p>
          </p:txBody>
        </p:sp>
      </p:grpSp>
      <p:grpSp>
        <p:nvGrpSpPr>
          <p:cNvPr id="173" name="Google Shape;173;p21"/>
          <p:cNvGrpSpPr/>
          <p:nvPr/>
        </p:nvGrpSpPr>
        <p:grpSpPr>
          <a:xfrm>
            <a:off x="608242" y="2252267"/>
            <a:ext cx="2706273" cy="857040"/>
            <a:chOff x="449250" y="2407750"/>
            <a:chExt cx="3017700" cy="731700"/>
          </a:xfrm>
        </p:grpSpPr>
        <p:sp>
          <p:nvSpPr>
            <p:cNvPr id="174" name="Google Shape;174;p21"/>
            <p:cNvSpPr/>
            <p:nvPr/>
          </p:nvSpPr>
          <p:spPr>
            <a:xfrm>
              <a:off x="449250" y="2407750"/>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txBox="1"/>
            <p:nvPr/>
          </p:nvSpPr>
          <p:spPr>
            <a:xfrm>
              <a:off x="453175" y="2457900"/>
              <a:ext cx="2988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C58D3"/>
                  </a:solidFill>
                  <a:latin typeface="Georgia"/>
                  <a:ea typeface="Georgia"/>
                  <a:cs typeface="Georgia"/>
                  <a:sym typeface="Georgia"/>
                </a:rPr>
                <a:t>Mutation Learning</a:t>
              </a:r>
              <a:endParaRPr sz="2300">
                <a:solidFill>
                  <a:srgbClr val="0C58D3"/>
                </a:solidFill>
                <a:latin typeface="Georgia"/>
                <a:ea typeface="Georgia"/>
                <a:cs typeface="Georgia"/>
                <a:sym typeface="Georgia"/>
              </a:endParaRPr>
            </a:p>
          </p:txBody>
        </p:sp>
      </p:grpSp>
      <p:grpSp>
        <p:nvGrpSpPr>
          <p:cNvPr id="176" name="Google Shape;176;p21"/>
          <p:cNvGrpSpPr/>
          <p:nvPr/>
        </p:nvGrpSpPr>
        <p:grpSpPr>
          <a:xfrm>
            <a:off x="3363920" y="2252201"/>
            <a:ext cx="5315817" cy="857106"/>
            <a:chOff x="3516175" y="2407700"/>
            <a:chExt cx="4860398" cy="731756"/>
          </a:xfrm>
        </p:grpSpPr>
        <p:sp>
          <p:nvSpPr>
            <p:cNvPr id="177" name="Google Shape;177;p21"/>
            <p:cNvSpPr/>
            <p:nvPr/>
          </p:nvSpPr>
          <p:spPr>
            <a:xfrm>
              <a:off x="3516175" y="2407700"/>
              <a:ext cx="4860300" cy="731700"/>
            </a:xfrm>
            <a:prstGeom prst="rect">
              <a:avLst/>
            </a:prstGeom>
            <a:solidFill>
              <a:srgbClr val="0C58D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78" name="Google Shape;178;p21"/>
            <p:cNvSpPr txBox="1"/>
            <p:nvPr/>
          </p:nvSpPr>
          <p:spPr>
            <a:xfrm>
              <a:off x="3516272" y="2407756"/>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a:solidFill>
                    <a:srgbClr val="FFFFFF"/>
                  </a:solidFill>
                  <a:latin typeface="Georgia"/>
                  <a:ea typeface="Georgia"/>
                  <a:cs typeface="Georgia"/>
                  <a:sym typeface="Georgia"/>
                </a:rPr>
                <a:t>Rolim et. al. - ICSE’17 - Designed a DSL for representing Edits. </a:t>
              </a:r>
              <a:endParaRPr sz="120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a:solidFill>
                    <a:srgbClr val="FFFFFF"/>
                  </a:solidFill>
                  <a:latin typeface="Georgia"/>
                  <a:ea typeface="Georgia"/>
                  <a:cs typeface="Georgia"/>
                  <a:sym typeface="Georgia"/>
                </a:rPr>
                <a:t>Dinella et.al. - ICLR’20 - Neural Turing Machine.</a:t>
              </a:r>
              <a:endParaRPr sz="1200">
                <a:solidFill>
                  <a:srgbClr val="FFFFFF"/>
                </a:solidFill>
                <a:latin typeface="Georgia"/>
                <a:ea typeface="Georgia"/>
                <a:cs typeface="Georgia"/>
                <a:sym typeface="Georgia"/>
              </a:endParaRPr>
            </a:p>
          </p:txBody>
        </p:sp>
      </p:grpSp>
      <p:sp>
        <p:nvSpPr>
          <p:cNvPr id="179" name="Google Shape;179;p21"/>
          <p:cNvSpPr txBox="1"/>
          <p:nvPr/>
        </p:nvSpPr>
        <p:spPr>
          <a:xfrm>
            <a:off x="387900" y="1290200"/>
            <a:ext cx="2901300" cy="737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D5DDF"/>
                </a:solidFill>
                <a:latin typeface="Georgia"/>
                <a:ea typeface="Georgia"/>
                <a:cs typeface="Georgia"/>
                <a:sym typeface="Georgia"/>
              </a:rPr>
              <a:t>Template-based</a:t>
            </a:r>
            <a:endParaRPr sz="2300">
              <a:solidFill>
                <a:srgbClr val="0D5DDF"/>
              </a:solidFill>
              <a:latin typeface="Georgia"/>
              <a:ea typeface="Georgia"/>
              <a:cs typeface="Georgia"/>
              <a:sym typeface="Georgia"/>
            </a:endParaRPr>
          </a:p>
        </p:txBody>
      </p:sp>
      <p:grpSp>
        <p:nvGrpSpPr>
          <p:cNvPr id="180" name="Google Shape;180;p21"/>
          <p:cNvGrpSpPr/>
          <p:nvPr/>
        </p:nvGrpSpPr>
        <p:grpSpPr>
          <a:xfrm>
            <a:off x="3363865" y="1231419"/>
            <a:ext cx="5315710" cy="857041"/>
            <a:chOff x="3516175" y="1536200"/>
            <a:chExt cx="4860300" cy="731701"/>
          </a:xfrm>
        </p:grpSpPr>
        <p:sp>
          <p:nvSpPr>
            <p:cNvPr id="181" name="Google Shape;181;p21"/>
            <p:cNvSpPr/>
            <p:nvPr/>
          </p:nvSpPr>
          <p:spPr>
            <a:xfrm>
              <a:off x="3516175" y="1536200"/>
              <a:ext cx="48603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82" name="Google Shape;182;p21"/>
            <p:cNvSpPr txBox="1"/>
            <p:nvPr/>
          </p:nvSpPr>
          <p:spPr>
            <a:xfrm>
              <a:off x="3516175" y="1536201"/>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a:solidFill>
                    <a:srgbClr val="FFFFFF"/>
                  </a:solidFill>
                  <a:latin typeface="Georgia"/>
                  <a:ea typeface="Georgia"/>
                  <a:cs typeface="Georgia"/>
                  <a:sym typeface="Georgia"/>
                </a:rPr>
                <a:t>Modern IDE (Eclipse, IntelliJ IDEA) - Refactoring, Boilerplate Code.</a:t>
              </a:r>
              <a:endParaRPr sz="120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a:solidFill>
                    <a:srgbClr val="FFFFFF"/>
                  </a:solidFill>
                  <a:latin typeface="Georgia"/>
                  <a:ea typeface="Georgia"/>
                  <a:cs typeface="Georgia"/>
                  <a:sym typeface="Georgia"/>
                </a:rPr>
                <a:t>Meng et.al. - PLDI’11 - Infer edit template with graph matching.</a:t>
              </a:r>
              <a:endParaRPr sz="1200">
                <a:solidFill>
                  <a:srgbClr val="FFFFFF"/>
                </a:solidFill>
                <a:latin typeface="Georgia"/>
                <a:ea typeface="Georgia"/>
                <a:cs typeface="Georgia"/>
                <a:sym typeface="Georgi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1000"/>
                                        <p:tgtEl>
                                          <p:spTgt spid="1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1000"/>
                                        <p:tgtEl>
                                          <p:spTgt spid="173"/>
                                        </p:tgtEl>
                                      </p:cBhvr>
                                    </p:animEffect>
                                  </p:childTnLst>
                                </p:cTn>
                              </p:par>
                              <p:par>
                                <p:cTn id="16" presetID="10" presetClass="entr" presetSubtype="0"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1000"/>
                                        <p:tgtEl>
                                          <p:spTgt spid="1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fade">
                                      <p:cBhvr>
                                        <p:cTn id="23" dur="1000"/>
                                        <p:tgtEl>
                                          <p:spTgt spid="167"/>
                                        </p:tgtEl>
                                      </p:cBhvr>
                                    </p:animEffect>
                                  </p:childTnLst>
                                </p:cTn>
                              </p:par>
                              <p:par>
                                <p:cTn id="24" presetID="10" presetClass="entr" presetSubtype="0" fill="hold" nodeType="with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fade">
                                      <p:cBhvr>
                                        <p:cTn id="26"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02"/>
          <p:cNvSpPr txBox="1">
            <a:spLocks noGrp="1"/>
          </p:cNvSpPr>
          <p:nvPr>
            <p:ph type="body" idx="1"/>
          </p:nvPr>
        </p:nvSpPr>
        <p:spPr>
          <a:xfrm>
            <a:off x="311700" y="501700"/>
            <a:ext cx="8520600" cy="40671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7000">
                <a:solidFill>
                  <a:schemeClr val="dk1"/>
                </a:solidFill>
                <a:latin typeface="Times New Roman"/>
                <a:ea typeface="Times New Roman"/>
                <a:cs typeface="Times New Roman"/>
                <a:sym typeface="Times New Roman"/>
              </a:rPr>
              <a:t>Backup Slides</a:t>
            </a:r>
            <a:endParaRPr sz="7000">
              <a:solidFill>
                <a:schemeClr val="dk1"/>
              </a:solidFill>
              <a:latin typeface="Times New Roman"/>
              <a:ea typeface="Times New Roman"/>
              <a:cs typeface="Times New Roman"/>
              <a:sym typeface="Times New Roman"/>
            </a:endParaRPr>
          </a:p>
        </p:txBody>
      </p:sp>
      <p:sp>
        <p:nvSpPr>
          <p:cNvPr id="1066" name="Google Shape;1066;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1070"/>
        <p:cNvGrpSpPr/>
        <p:nvPr/>
      </p:nvGrpSpPr>
      <p:grpSpPr>
        <a:xfrm>
          <a:off x="0" y="0"/>
          <a:ext cx="0" cy="0"/>
          <a:chOff x="0" y="0"/>
          <a:chExt cx="0" cy="0"/>
        </a:xfrm>
      </p:grpSpPr>
      <p:pic>
        <p:nvPicPr>
          <p:cNvPr id="1071" name="Google Shape;1071;p103"/>
          <p:cNvPicPr preferRelativeResize="0"/>
          <p:nvPr/>
        </p:nvPicPr>
        <p:blipFill>
          <a:blip r:embed="rId3">
            <a:alphaModFix/>
          </a:blip>
          <a:stretch>
            <a:fillRect/>
          </a:stretch>
        </p:blipFill>
        <p:spPr>
          <a:xfrm>
            <a:off x="457200" y="1039175"/>
            <a:ext cx="4394149" cy="2936326"/>
          </a:xfrm>
          <a:prstGeom prst="rect">
            <a:avLst/>
          </a:prstGeom>
          <a:noFill/>
          <a:ln>
            <a:noFill/>
          </a:ln>
        </p:spPr>
      </p:pic>
      <p:sp>
        <p:nvSpPr>
          <p:cNvPr id="1072" name="Google Shape;1072;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BERT - Pretrained Transformer Encoder</a:t>
            </a:r>
            <a:endParaRPr sz="1800"/>
          </a:p>
        </p:txBody>
      </p:sp>
      <p:sp>
        <p:nvSpPr>
          <p:cNvPr id="1073" name="Google Shape;1073;p103"/>
          <p:cNvSpPr txBox="1"/>
          <p:nvPr/>
        </p:nvSpPr>
        <p:spPr>
          <a:xfrm>
            <a:off x="5212700" y="1568425"/>
            <a:ext cx="3619500" cy="15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Georgia"/>
                <a:ea typeface="Georgia"/>
                <a:cs typeface="Georgia"/>
                <a:sym typeface="Georgia"/>
              </a:rPr>
              <a:t>Pre-training:</a:t>
            </a:r>
            <a:r>
              <a:rPr lang="en">
                <a:latin typeface="Georgia"/>
                <a:ea typeface="Georgia"/>
                <a:cs typeface="Georgia"/>
                <a:sym typeface="Georgia"/>
              </a:rPr>
              <a:t> </a:t>
            </a:r>
            <a:endParaRPr>
              <a:latin typeface="Georgia"/>
              <a:ea typeface="Georgia"/>
              <a:cs typeface="Georgia"/>
              <a:sym typeface="Georgia"/>
            </a:endParaRPr>
          </a:p>
          <a:p>
            <a:pPr marL="0" lvl="0" indent="0" algn="l" rtl="0">
              <a:spcBef>
                <a:spcPts val="0"/>
              </a:spcBef>
              <a:spcAft>
                <a:spcPts val="0"/>
              </a:spcAft>
              <a:buNone/>
            </a:pPr>
            <a:r>
              <a:rPr lang="en">
                <a:latin typeface="Georgia"/>
                <a:ea typeface="Georgia"/>
                <a:cs typeface="Georgia"/>
                <a:sym typeface="Georgia"/>
              </a:rPr>
              <a:t>Task agnostic Masked Language Model.</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sp>
        <p:nvSpPr>
          <p:cNvPr id="1074" name="Google Shape;1074;p103"/>
          <p:cNvSpPr/>
          <p:nvPr/>
        </p:nvSpPr>
        <p:spPr>
          <a:xfrm>
            <a:off x="1523550" y="4174775"/>
            <a:ext cx="6096900" cy="622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Georgia"/>
                <a:ea typeface="Georgia"/>
                <a:cs typeface="Georgia"/>
                <a:sym typeface="Georgia"/>
              </a:rPr>
              <a:t>SE usage:</a:t>
            </a:r>
            <a:r>
              <a:rPr lang="en" sz="1800">
                <a:latin typeface="Georgia"/>
                <a:ea typeface="Georgia"/>
                <a:cs typeface="Georgia"/>
                <a:sym typeface="Georgia"/>
              </a:rPr>
              <a:t> Better </a:t>
            </a:r>
            <a:r>
              <a:rPr lang="en" sz="1800" b="1">
                <a:solidFill>
                  <a:srgbClr val="351C75"/>
                </a:solidFill>
                <a:latin typeface="Georgia"/>
                <a:ea typeface="Georgia"/>
                <a:cs typeface="Georgia"/>
                <a:sym typeface="Georgia"/>
              </a:rPr>
              <a:t>Suitable</a:t>
            </a:r>
            <a:r>
              <a:rPr lang="en" sz="1800">
                <a:latin typeface="Georgia"/>
                <a:ea typeface="Georgia"/>
                <a:cs typeface="Georgia"/>
                <a:sym typeface="Georgia"/>
              </a:rPr>
              <a:t> for </a:t>
            </a:r>
            <a:r>
              <a:rPr lang="en" sz="1800" b="1">
                <a:solidFill>
                  <a:srgbClr val="274E13"/>
                </a:solidFill>
                <a:latin typeface="Georgia"/>
                <a:ea typeface="Georgia"/>
                <a:cs typeface="Georgia"/>
                <a:sym typeface="Georgia"/>
              </a:rPr>
              <a:t>Understanding Code</a:t>
            </a:r>
            <a:r>
              <a:rPr lang="en" sz="1800">
                <a:latin typeface="Georgia"/>
                <a:ea typeface="Georgia"/>
                <a:cs typeface="Georgia"/>
                <a:sym typeface="Georgia"/>
              </a:rPr>
              <a:t>.</a:t>
            </a:r>
            <a:endParaRPr sz="1800">
              <a:latin typeface="Georgia"/>
              <a:ea typeface="Georgia"/>
              <a:cs typeface="Georgia"/>
              <a:sym typeface="Georgia"/>
            </a:endParaRPr>
          </a:p>
        </p:txBody>
      </p:sp>
      <p:sp>
        <p:nvSpPr>
          <p:cNvPr id="1075" name="Google Shape;1075;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91</a:t>
            </a:fld>
            <a:endParaRPr/>
          </a:p>
        </p:txBody>
      </p:sp>
      <p:sp>
        <p:nvSpPr>
          <p:cNvPr id="1076" name="Google Shape;1076;p103"/>
          <p:cNvSpPr/>
          <p:nvPr/>
        </p:nvSpPr>
        <p:spPr>
          <a:xfrm>
            <a:off x="5212700" y="2753650"/>
            <a:ext cx="3476100" cy="775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CuBERT - Kanade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CodeBERT - Feng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GraphCodeBERT - Guo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2021</a:t>
            </a:r>
            <a:endParaRPr>
              <a:solidFill>
                <a:srgbClr val="0000FF"/>
              </a:solidFill>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3">
                                            <p:txEl>
                                              <p:pRg st="0" end="0"/>
                                            </p:txEl>
                                          </p:spTgt>
                                        </p:tgtEl>
                                        <p:attrNameLst>
                                          <p:attrName>style.visibility</p:attrName>
                                        </p:attrNameLst>
                                      </p:cBhvr>
                                      <p:to>
                                        <p:strVal val="visible"/>
                                      </p:to>
                                    </p:set>
                                    <p:animEffect transition="in" filter="fade">
                                      <p:cBhvr>
                                        <p:cTn id="7" dur="1000"/>
                                        <p:tgtEl>
                                          <p:spTgt spid="10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3">
                                            <p:txEl>
                                              <p:pRg st="1" end="1"/>
                                            </p:txEl>
                                          </p:spTgt>
                                        </p:tgtEl>
                                        <p:attrNameLst>
                                          <p:attrName>style.visibility</p:attrName>
                                        </p:attrNameLst>
                                      </p:cBhvr>
                                      <p:to>
                                        <p:strVal val="visible"/>
                                      </p:to>
                                    </p:set>
                                    <p:animEffect transition="in" filter="fade">
                                      <p:cBhvr>
                                        <p:cTn id="12" dur="1000"/>
                                        <p:tgtEl>
                                          <p:spTgt spid="10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3">
                                            <p:txEl>
                                              <p:pRg st="2" end="2"/>
                                            </p:txEl>
                                          </p:spTgt>
                                        </p:tgtEl>
                                        <p:attrNameLst>
                                          <p:attrName>style.visibility</p:attrName>
                                        </p:attrNameLst>
                                      </p:cBhvr>
                                      <p:to>
                                        <p:strVal val="visible"/>
                                      </p:to>
                                    </p:set>
                                    <p:animEffect transition="in" filter="fade">
                                      <p:cBhvr>
                                        <p:cTn id="17" dur="1000"/>
                                        <p:tgtEl>
                                          <p:spTgt spid="10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3">
                                            <p:txEl>
                                              <p:pRg st="3" end="3"/>
                                            </p:txEl>
                                          </p:spTgt>
                                        </p:tgtEl>
                                        <p:attrNameLst>
                                          <p:attrName>style.visibility</p:attrName>
                                        </p:attrNameLst>
                                      </p:cBhvr>
                                      <p:to>
                                        <p:strVal val="visible"/>
                                      </p:to>
                                    </p:set>
                                    <p:animEffect transition="in" filter="fade">
                                      <p:cBhvr>
                                        <p:cTn id="22" dur="1000"/>
                                        <p:tgtEl>
                                          <p:spTgt spid="10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4"/>
                                        </p:tgtEl>
                                        <p:attrNameLst>
                                          <p:attrName>style.visibility</p:attrName>
                                        </p:attrNameLst>
                                      </p:cBhvr>
                                      <p:to>
                                        <p:strVal val="visible"/>
                                      </p:to>
                                    </p:set>
                                    <p:animEffect transition="in" filter="fade">
                                      <p:cBhvr>
                                        <p:cTn id="27" dur="1000"/>
                                        <p:tgtEl>
                                          <p:spTgt spid="10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6"/>
                                        </p:tgtEl>
                                        <p:attrNameLst>
                                          <p:attrName>style.visibility</p:attrName>
                                        </p:attrNameLst>
                                      </p:cBhvr>
                                      <p:to>
                                        <p:strVal val="visible"/>
                                      </p:to>
                                    </p:set>
                                    <p:animEffect transition="in" filter="fade">
                                      <p:cBhvr>
                                        <p:cTn id="32" dur="1000"/>
                                        <p:tgtEl>
                                          <p:spTgt spid="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1080"/>
        <p:cNvGrpSpPr/>
        <p:nvPr/>
      </p:nvGrpSpPr>
      <p:grpSpPr>
        <a:xfrm>
          <a:off x="0" y="0"/>
          <a:ext cx="0" cy="0"/>
          <a:chOff x="0" y="0"/>
          <a:chExt cx="0" cy="0"/>
        </a:xfrm>
      </p:grpSpPr>
      <p:sp>
        <p:nvSpPr>
          <p:cNvPr id="1081" name="Google Shape;1081;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92</a:t>
            </a:fld>
            <a:endParaRPr/>
          </a:p>
        </p:txBody>
      </p:sp>
      <p:pic>
        <p:nvPicPr>
          <p:cNvPr id="1082" name="Google Shape;1082;p104"/>
          <p:cNvPicPr preferRelativeResize="0"/>
          <p:nvPr/>
        </p:nvPicPr>
        <p:blipFill>
          <a:blip r:embed="rId3">
            <a:alphaModFix/>
          </a:blip>
          <a:stretch>
            <a:fillRect/>
          </a:stretch>
        </p:blipFill>
        <p:spPr>
          <a:xfrm>
            <a:off x="1423975" y="955900"/>
            <a:ext cx="6296025" cy="1838325"/>
          </a:xfrm>
          <a:prstGeom prst="rect">
            <a:avLst/>
          </a:prstGeom>
          <a:noFill/>
          <a:ln>
            <a:noFill/>
          </a:ln>
        </p:spPr>
      </p:pic>
      <p:sp>
        <p:nvSpPr>
          <p:cNvPr id="1083" name="Google Shape;1083;p104"/>
          <p:cNvSpPr/>
          <p:nvPr/>
        </p:nvSpPr>
        <p:spPr>
          <a:xfrm>
            <a:off x="1106075" y="3229850"/>
            <a:ext cx="6960300" cy="11517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CC0000"/>
                </a:solidFill>
                <a:latin typeface="Georgia"/>
                <a:ea typeface="Georgia"/>
                <a:cs typeface="Georgia"/>
                <a:sym typeface="Georgia"/>
              </a:rPr>
              <a:t>Knowledge about </a:t>
            </a:r>
            <a:r>
              <a:rPr lang="en" sz="2200" b="1">
                <a:solidFill>
                  <a:srgbClr val="FF0000"/>
                </a:solidFill>
                <a:latin typeface="Georgia"/>
                <a:ea typeface="Georgia"/>
                <a:cs typeface="Georgia"/>
                <a:sym typeface="Georgia"/>
              </a:rPr>
              <a:t>generation</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is</a:t>
            </a:r>
            <a:r>
              <a:rPr lang="en" sz="2200">
                <a:solidFill>
                  <a:srgbClr val="FF0000"/>
                </a:solidFill>
                <a:latin typeface="Georgia"/>
                <a:ea typeface="Georgia"/>
                <a:cs typeface="Georgia"/>
                <a:sym typeface="Georgia"/>
              </a:rPr>
              <a:t> </a:t>
            </a:r>
            <a:r>
              <a:rPr lang="en" sz="2200" b="1">
                <a:solidFill>
                  <a:srgbClr val="FF0000"/>
                </a:solidFill>
                <a:latin typeface="Georgia"/>
                <a:ea typeface="Georgia"/>
                <a:cs typeface="Georgia"/>
                <a:sym typeface="Georgia"/>
              </a:rPr>
              <a:t>not</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embedded in Decoder</a:t>
            </a:r>
            <a:r>
              <a:rPr lang="en" sz="2200">
                <a:solidFill>
                  <a:srgbClr val="FF0000"/>
                </a:solidFill>
                <a:latin typeface="Georgia"/>
                <a:ea typeface="Georgia"/>
                <a:cs typeface="Georgia"/>
                <a:sym typeface="Georgia"/>
              </a:rPr>
              <a:t>. </a:t>
            </a:r>
            <a:endParaRPr sz="2200">
              <a:solidFill>
                <a:srgbClr val="FF0000"/>
              </a:solidFill>
              <a:latin typeface="Georgia"/>
              <a:ea typeface="Georgia"/>
              <a:cs typeface="Georgia"/>
              <a:sym typeface="Georgi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1087"/>
        <p:cNvGrpSpPr/>
        <p:nvPr/>
      </p:nvGrpSpPr>
      <p:grpSpPr>
        <a:xfrm>
          <a:off x="0" y="0"/>
          <a:ext cx="0" cy="0"/>
          <a:chOff x="0" y="0"/>
          <a:chExt cx="0" cy="0"/>
        </a:xfrm>
      </p:grpSpPr>
      <p:pic>
        <p:nvPicPr>
          <p:cNvPr id="1088" name="Google Shape;1088;p105"/>
          <p:cNvPicPr preferRelativeResize="0"/>
          <p:nvPr/>
        </p:nvPicPr>
        <p:blipFill>
          <a:blip r:embed="rId3">
            <a:alphaModFix/>
          </a:blip>
          <a:stretch>
            <a:fillRect/>
          </a:stretch>
        </p:blipFill>
        <p:spPr>
          <a:xfrm>
            <a:off x="1066807" y="2257427"/>
            <a:ext cx="7454556" cy="2278011"/>
          </a:xfrm>
          <a:prstGeom prst="rect">
            <a:avLst/>
          </a:prstGeom>
          <a:noFill/>
          <a:ln>
            <a:noFill/>
          </a:ln>
        </p:spPr>
      </p:pic>
      <p:pic>
        <p:nvPicPr>
          <p:cNvPr id="1089" name="Google Shape;1089;p105"/>
          <p:cNvPicPr preferRelativeResize="0"/>
          <p:nvPr/>
        </p:nvPicPr>
        <p:blipFill>
          <a:blip r:embed="rId4">
            <a:alphaModFix/>
          </a:blip>
          <a:stretch>
            <a:fillRect/>
          </a:stretch>
        </p:blipFill>
        <p:spPr>
          <a:xfrm>
            <a:off x="1066807" y="2261800"/>
            <a:ext cx="7454556" cy="2269283"/>
          </a:xfrm>
          <a:prstGeom prst="rect">
            <a:avLst/>
          </a:prstGeom>
          <a:noFill/>
          <a:ln>
            <a:noFill/>
          </a:ln>
        </p:spPr>
      </p:pic>
      <p:pic>
        <p:nvPicPr>
          <p:cNvPr id="1090" name="Google Shape;1090;p105"/>
          <p:cNvPicPr preferRelativeResize="0"/>
          <p:nvPr/>
        </p:nvPicPr>
        <p:blipFill>
          <a:blip r:embed="rId5">
            <a:alphaModFix/>
          </a:blip>
          <a:stretch>
            <a:fillRect/>
          </a:stretch>
        </p:blipFill>
        <p:spPr>
          <a:xfrm>
            <a:off x="1066679" y="2262693"/>
            <a:ext cx="7488712" cy="2269283"/>
          </a:xfrm>
          <a:prstGeom prst="rect">
            <a:avLst/>
          </a:prstGeom>
          <a:noFill/>
          <a:ln>
            <a:noFill/>
          </a:ln>
        </p:spPr>
      </p:pic>
      <p:sp>
        <p:nvSpPr>
          <p:cNvPr id="1091" name="Google Shape;1091;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93</a:t>
            </a:fld>
            <a:endParaRPr/>
          </a:p>
        </p:txBody>
      </p:sp>
      <p:pic>
        <p:nvPicPr>
          <p:cNvPr id="1092" name="Google Shape;1092;p105"/>
          <p:cNvPicPr preferRelativeResize="0"/>
          <p:nvPr/>
        </p:nvPicPr>
        <p:blipFill>
          <a:blip r:embed="rId6">
            <a:alphaModFix/>
          </a:blip>
          <a:stretch>
            <a:fillRect/>
          </a:stretch>
        </p:blipFill>
        <p:spPr>
          <a:xfrm>
            <a:off x="1066800" y="460165"/>
            <a:ext cx="7010225" cy="1196511"/>
          </a:xfrm>
          <a:prstGeom prst="rect">
            <a:avLst/>
          </a:prstGeom>
          <a:noFill/>
          <a:ln>
            <a:noFill/>
          </a:ln>
        </p:spPr>
      </p:pic>
      <p:pic>
        <p:nvPicPr>
          <p:cNvPr id="1093" name="Google Shape;1093;p105"/>
          <p:cNvPicPr preferRelativeResize="0"/>
          <p:nvPr/>
        </p:nvPicPr>
        <p:blipFill>
          <a:blip r:embed="rId7">
            <a:alphaModFix/>
          </a:blip>
          <a:stretch>
            <a:fillRect/>
          </a:stretch>
        </p:blipFill>
        <p:spPr>
          <a:xfrm>
            <a:off x="1066800" y="2261789"/>
            <a:ext cx="7710726" cy="2269283"/>
          </a:xfrm>
          <a:prstGeom prst="rect">
            <a:avLst/>
          </a:prstGeom>
          <a:noFill/>
          <a:ln>
            <a:noFill/>
          </a:ln>
        </p:spPr>
      </p:pic>
      <p:pic>
        <p:nvPicPr>
          <p:cNvPr id="1094" name="Google Shape;1094;p105"/>
          <p:cNvPicPr preferRelativeResize="0"/>
          <p:nvPr/>
        </p:nvPicPr>
        <p:blipFill>
          <a:blip r:embed="rId8">
            <a:alphaModFix/>
          </a:blip>
          <a:stretch>
            <a:fillRect/>
          </a:stretch>
        </p:blipFill>
        <p:spPr>
          <a:xfrm>
            <a:off x="1066799" y="2258332"/>
            <a:ext cx="7710726" cy="2278011"/>
          </a:xfrm>
          <a:prstGeom prst="rect">
            <a:avLst/>
          </a:prstGeom>
          <a:noFill/>
          <a:ln>
            <a:noFill/>
          </a:ln>
        </p:spPr>
      </p:pic>
      <p:sp>
        <p:nvSpPr>
          <p:cNvPr id="1095" name="Google Shape;1095;p105"/>
          <p:cNvSpPr/>
          <p:nvPr/>
        </p:nvSpPr>
        <p:spPr>
          <a:xfrm>
            <a:off x="1425125" y="3748475"/>
            <a:ext cx="8784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5"/>
          <p:cNvSpPr/>
          <p:nvPr/>
        </p:nvSpPr>
        <p:spPr>
          <a:xfrm>
            <a:off x="6314850" y="3051750"/>
            <a:ext cx="8199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3"/>
                                        </p:tgtEl>
                                        <p:attrNameLst>
                                          <p:attrName>style.visibility</p:attrName>
                                        </p:attrNameLst>
                                      </p:cBhvr>
                                      <p:to>
                                        <p:strVal val="visible"/>
                                      </p:to>
                                    </p:set>
                                    <p:animEffect transition="in" filter="fade">
                                      <p:cBhvr>
                                        <p:cTn id="7" dur="1000"/>
                                        <p:tgtEl>
                                          <p:spTgt spid="10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93"/>
                                        </p:tgtEl>
                                      </p:cBhvr>
                                    </p:animEffect>
                                    <p:set>
                                      <p:cBhvr>
                                        <p:cTn id="12" dur="1" fill="hold">
                                          <p:stCondLst>
                                            <p:cond delay="1000"/>
                                          </p:stCondLst>
                                        </p:cTn>
                                        <p:tgtEl>
                                          <p:spTgt spid="109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94"/>
                                        </p:tgtEl>
                                        <p:attrNameLst>
                                          <p:attrName>style.visibility</p:attrName>
                                        </p:attrNameLst>
                                      </p:cBhvr>
                                      <p:to>
                                        <p:strVal val="visible"/>
                                      </p:to>
                                    </p:set>
                                    <p:animEffect transition="in" filter="fade">
                                      <p:cBhvr>
                                        <p:cTn id="15" dur="1000"/>
                                        <p:tgtEl>
                                          <p:spTgt spid="10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1094"/>
                                        </p:tgtEl>
                                      </p:cBhvr>
                                    </p:animEffect>
                                    <p:set>
                                      <p:cBhvr>
                                        <p:cTn id="20" dur="1" fill="hold">
                                          <p:stCondLst>
                                            <p:cond delay="1000"/>
                                          </p:stCondLst>
                                        </p:cTn>
                                        <p:tgtEl>
                                          <p:spTgt spid="109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88"/>
                                        </p:tgtEl>
                                        <p:attrNameLst>
                                          <p:attrName>style.visibility</p:attrName>
                                        </p:attrNameLst>
                                      </p:cBhvr>
                                      <p:to>
                                        <p:strVal val="visible"/>
                                      </p:to>
                                    </p:set>
                                    <p:animEffect transition="in" filter="fade">
                                      <p:cBhvr>
                                        <p:cTn id="23" dur="1000"/>
                                        <p:tgtEl>
                                          <p:spTgt spid="10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1088"/>
                                        </p:tgtEl>
                                      </p:cBhvr>
                                    </p:animEffect>
                                    <p:set>
                                      <p:cBhvr>
                                        <p:cTn id="28" dur="1" fill="hold">
                                          <p:stCondLst>
                                            <p:cond delay="1000"/>
                                          </p:stCondLst>
                                        </p:cTn>
                                        <p:tgtEl>
                                          <p:spTgt spid="108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089"/>
                                        </p:tgtEl>
                                        <p:attrNameLst>
                                          <p:attrName>style.visibility</p:attrName>
                                        </p:attrNameLst>
                                      </p:cBhvr>
                                      <p:to>
                                        <p:strVal val="visible"/>
                                      </p:to>
                                    </p:set>
                                    <p:animEffect transition="in" filter="fade">
                                      <p:cBhvr>
                                        <p:cTn id="31" dur="1000"/>
                                        <p:tgtEl>
                                          <p:spTgt spid="10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1089"/>
                                        </p:tgtEl>
                                      </p:cBhvr>
                                    </p:animEffect>
                                    <p:set>
                                      <p:cBhvr>
                                        <p:cTn id="36" dur="1" fill="hold">
                                          <p:stCondLst>
                                            <p:cond delay="1000"/>
                                          </p:stCondLst>
                                        </p:cTn>
                                        <p:tgtEl>
                                          <p:spTgt spid="108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90"/>
                                        </p:tgtEl>
                                        <p:attrNameLst>
                                          <p:attrName>style.visibility</p:attrName>
                                        </p:attrNameLst>
                                      </p:cBhvr>
                                      <p:to>
                                        <p:strVal val="visible"/>
                                      </p:to>
                                    </p:set>
                                    <p:animEffect transition="in" filter="fade">
                                      <p:cBhvr>
                                        <p:cTn id="39" dur="1000"/>
                                        <p:tgtEl>
                                          <p:spTgt spid="109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95"/>
                                        </p:tgtEl>
                                        <p:attrNameLst>
                                          <p:attrName>style.visibility</p:attrName>
                                        </p:attrNameLst>
                                      </p:cBhvr>
                                      <p:to>
                                        <p:strVal val="visible"/>
                                      </p:to>
                                    </p:set>
                                    <p:animEffect transition="in" filter="fade">
                                      <p:cBhvr>
                                        <p:cTn id="44" dur="1000"/>
                                        <p:tgtEl>
                                          <p:spTgt spid="1095"/>
                                        </p:tgtEl>
                                      </p:cBhvr>
                                    </p:animEffect>
                                  </p:childTnLst>
                                </p:cTn>
                              </p:par>
                              <p:par>
                                <p:cTn id="45" presetID="10" presetClass="entr" presetSubtype="0" fill="hold" nodeType="withEffect">
                                  <p:stCondLst>
                                    <p:cond delay="0"/>
                                  </p:stCondLst>
                                  <p:childTnLst>
                                    <p:set>
                                      <p:cBhvr>
                                        <p:cTn id="46" dur="1" fill="hold">
                                          <p:stCondLst>
                                            <p:cond delay="0"/>
                                          </p:stCondLst>
                                        </p:cTn>
                                        <p:tgtEl>
                                          <p:spTgt spid="1096"/>
                                        </p:tgtEl>
                                        <p:attrNameLst>
                                          <p:attrName>style.visibility</p:attrName>
                                        </p:attrNameLst>
                                      </p:cBhvr>
                                      <p:to>
                                        <p:strVal val="visible"/>
                                      </p:to>
                                    </p:set>
                                    <p:animEffect transition="in" filter="fade">
                                      <p:cBhvr>
                                        <p:cTn id="47" dur="1000"/>
                                        <p:tgtEl>
                                          <p:spTgt spid="1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1100"/>
        <p:cNvGrpSpPr/>
        <p:nvPr/>
      </p:nvGrpSpPr>
      <p:grpSpPr>
        <a:xfrm>
          <a:off x="0" y="0"/>
          <a:ext cx="0" cy="0"/>
          <a:chOff x="0" y="0"/>
          <a:chExt cx="0" cy="0"/>
        </a:xfrm>
      </p:grpSpPr>
      <p:sp>
        <p:nvSpPr>
          <p:cNvPr id="1101" name="Google Shape;1101;p106"/>
          <p:cNvSpPr txBox="1">
            <a:spLocks noGrp="1"/>
          </p:cNvSpPr>
          <p:nvPr>
            <p:ph type="title"/>
          </p:nvPr>
        </p:nvSpPr>
        <p:spPr>
          <a:xfrm>
            <a:off x="311700" y="391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latin typeface="Georgia"/>
                <a:ea typeface="Georgia"/>
                <a:cs typeface="Georgia"/>
                <a:sym typeface="Georgia"/>
              </a:rPr>
              <a:t>PLBART - Code Translation Result</a:t>
            </a:r>
            <a:endParaRPr sz="2520">
              <a:latin typeface="Georgia"/>
              <a:ea typeface="Georgia"/>
              <a:cs typeface="Georgia"/>
              <a:sym typeface="Georgia"/>
            </a:endParaRPr>
          </a:p>
        </p:txBody>
      </p:sp>
      <p:sp>
        <p:nvSpPr>
          <p:cNvPr id="1102" name="Google Shape;1102;p106"/>
          <p:cNvSpPr/>
          <p:nvPr/>
        </p:nvSpPr>
        <p:spPr>
          <a:xfrm>
            <a:off x="730400" y="1237825"/>
            <a:ext cx="7942200" cy="75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Georgia"/>
                <a:ea typeface="Georgia"/>
                <a:cs typeface="Georgia"/>
                <a:sym typeface="Georgia"/>
              </a:rPr>
              <a:t>Dataset:</a:t>
            </a:r>
            <a:r>
              <a:rPr lang="en" sz="1800">
                <a:latin typeface="Georgia"/>
                <a:ea typeface="Georgia"/>
                <a:cs typeface="Georgia"/>
                <a:sym typeface="Georgia"/>
              </a:rPr>
              <a:t> CodeXGLUE [Lu </a:t>
            </a:r>
            <a:r>
              <a:rPr lang="en" sz="1800" i="1">
                <a:latin typeface="Georgia"/>
                <a:ea typeface="Georgia"/>
                <a:cs typeface="Georgia"/>
                <a:sym typeface="Georgia"/>
              </a:rPr>
              <a:t>et. al. </a:t>
            </a:r>
            <a:r>
              <a:rPr lang="en" sz="1800">
                <a:latin typeface="Georgia"/>
                <a:ea typeface="Georgia"/>
                <a:cs typeface="Georgia"/>
                <a:sym typeface="Georgia"/>
              </a:rPr>
              <a:t>2021]</a:t>
            </a:r>
            <a:endParaRPr sz="1800">
              <a:latin typeface="Georgia"/>
              <a:ea typeface="Georgia"/>
              <a:cs typeface="Georgia"/>
              <a:sym typeface="Georgia"/>
            </a:endParaRPr>
          </a:p>
          <a:p>
            <a:pPr marL="0" lvl="0" indent="0" algn="l" rtl="0">
              <a:spcBef>
                <a:spcPts val="0"/>
              </a:spcBef>
              <a:spcAft>
                <a:spcPts val="0"/>
              </a:spcAft>
              <a:buNone/>
            </a:pPr>
            <a:r>
              <a:rPr lang="en" sz="1800" b="1">
                <a:latin typeface="Georgia"/>
                <a:ea typeface="Georgia"/>
                <a:cs typeface="Georgia"/>
                <a:sym typeface="Georgia"/>
              </a:rPr>
              <a:t>Metric: </a:t>
            </a:r>
            <a:r>
              <a:rPr lang="en" sz="1800">
                <a:solidFill>
                  <a:srgbClr val="0000FF"/>
                </a:solidFill>
                <a:latin typeface="Georgia"/>
                <a:ea typeface="Georgia"/>
                <a:cs typeface="Georgia"/>
                <a:sym typeface="Georgia"/>
              </a:rPr>
              <a:t>EM</a:t>
            </a:r>
            <a:r>
              <a:rPr lang="en" sz="1800">
                <a:latin typeface="Georgia"/>
                <a:ea typeface="Georgia"/>
                <a:cs typeface="Georgia"/>
                <a:sym typeface="Georgia"/>
              </a:rPr>
              <a:t> (exact match %), </a:t>
            </a:r>
            <a:r>
              <a:rPr lang="en" sz="1800" b="1">
                <a:solidFill>
                  <a:srgbClr val="351C75"/>
                </a:solidFill>
                <a:latin typeface="Georgia"/>
                <a:ea typeface="Georgia"/>
                <a:cs typeface="Georgia"/>
                <a:sym typeface="Georgia"/>
              </a:rPr>
              <a:t>BLEU-4</a:t>
            </a:r>
            <a:r>
              <a:rPr lang="en" sz="1800">
                <a:latin typeface="Georgia"/>
                <a:ea typeface="Georgia"/>
                <a:cs typeface="Georgia"/>
                <a:sym typeface="Georgia"/>
              </a:rPr>
              <a:t>(max 100), </a:t>
            </a:r>
            <a:r>
              <a:rPr lang="en" sz="1800" b="1">
                <a:solidFill>
                  <a:srgbClr val="741B47"/>
                </a:solidFill>
                <a:latin typeface="Georgia"/>
                <a:ea typeface="Georgia"/>
                <a:cs typeface="Georgia"/>
                <a:sym typeface="Georgia"/>
              </a:rPr>
              <a:t>CodeBLEU</a:t>
            </a:r>
            <a:r>
              <a:rPr lang="en" sz="1800">
                <a:latin typeface="Georgia"/>
                <a:ea typeface="Georgia"/>
                <a:cs typeface="Georgia"/>
                <a:sym typeface="Georgia"/>
              </a:rPr>
              <a:t>(max 100)</a:t>
            </a:r>
            <a:endParaRPr sz="1800">
              <a:latin typeface="Georgia"/>
              <a:ea typeface="Georgia"/>
              <a:cs typeface="Georgia"/>
              <a:sym typeface="Georgia"/>
            </a:endParaRPr>
          </a:p>
        </p:txBody>
      </p:sp>
      <p:sp>
        <p:nvSpPr>
          <p:cNvPr id="1103" name="Google Shape;1103;p106"/>
          <p:cNvSpPr/>
          <p:nvPr/>
        </p:nvSpPr>
        <p:spPr>
          <a:xfrm>
            <a:off x="476675" y="2341822"/>
            <a:ext cx="2329500" cy="1048800"/>
          </a:xfrm>
          <a:prstGeom prst="roundRect">
            <a:avLst>
              <a:gd name="adj" fmla="val 7613"/>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latin typeface="Georgia"/>
                <a:ea typeface="Georgia"/>
                <a:cs typeface="Georgia"/>
                <a:sym typeface="Georgia"/>
              </a:rPr>
              <a:t>CodeBLEU = </a:t>
            </a:r>
            <a:endParaRPr sz="1100">
              <a:latin typeface="Georgia"/>
              <a:ea typeface="Georgia"/>
              <a:cs typeface="Georgia"/>
              <a:sym typeface="Georgia"/>
            </a:endParaRPr>
          </a:p>
          <a:p>
            <a:pPr marL="0" lvl="0" indent="0" algn="l" rtl="0">
              <a:spcBef>
                <a:spcPts val="0"/>
              </a:spcBef>
              <a:spcAft>
                <a:spcPts val="0"/>
              </a:spcAft>
              <a:buNone/>
            </a:pPr>
            <a:r>
              <a:rPr lang="en" sz="1100">
                <a:latin typeface="Georgia"/>
                <a:ea typeface="Georgia"/>
                <a:cs typeface="Georgia"/>
                <a:sym typeface="Georgia"/>
              </a:rPr>
              <a:t>          0.25 * token_match + </a:t>
            </a:r>
            <a:endParaRPr sz="1100">
              <a:latin typeface="Georgia"/>
              <a:ea typeface="Georgia"/>
              <a:cs typeface="Georgia"/>
              <a:sym typeface="Georgia"/>
            </a:endParaRPr>
          </a:p>
          <a:p>
            <a:pPr marL="0" lvl="0" indent="0" algn="l" rtl="0">
              <a:spcBef>
                <a:spcPts val="0"/>
              </a:spcBef>
              <a:spcAft>
                <a:spcPts val="0"/>
              </a:spcAft>
              <a:buNone/>
            </a:pPr>
            <a:r>
              <a:rPr lang="en" sz="1100">
                <a:latin typeface="Georgia"/>
                <a:ea typeface="Georgia"/>
                <a:cs typeface="Georgia"/>
                <a:sym typeface="Georgia"/>
              </a:rPr>
              <a:t>          0.25 * keywords_match + </a:t>
            </a:r>
            <a:endParaRPr sz="1100">
              <a:latin typeface="Georgia"/>
              <a:ea typeface="Georgia"/>
              <a:cs typeface="Georgia"/>
              <a:sym typeface="Georgia"/>
            </a:endParaRPr>
          </a:p>
          <a:p>
            <a:pPr marL="0" lvl="0" indent="0" algn="l" rtl="0">
              <a:spcBef>
                <a:spcPts val="0"/>
              </a:spcBef>
              <a:spcAft>
                <a:spcPts val="0"/>
              </a:spcAft>
              <a:buNone/>
            </a:pPr>
            <a:r>
              <a:rPr lang="en" sz="1100">
                <a:latin typeface="Georgia"/>
                <a:ea typeface="Georgia"/>
                <a:cs typeface="Georgia"/>
                <a:sym typeface="Georgia"/>
              </a:rPr>
              <a:t>          0.25 * syntax_match +</a:t>
            </a:r>
            <a:endParaRPr sz="1100">
              <a:latin typeface="Georgia"/>
              <a:ea typeface="Georgia"/>
              <a:cs typeface="Georgia"/>
              <a:sym typeface="Georgia"/>
            </a:endParaRPr>
          </a:p>
          <a:p>
            <a:pPr marL="0" lvl="0" indent="0" algn="l" rtl="0">
              <a:spcBef>
                <a:spcPts val="0"/>
              </a:spcBef>
              <a:spcAft>
                <a:spcPts val="0"/>
              </a:spcAft>
              <a:buNone/>
            </a:pPr>
            <a:r>
              <a:rPr lang="en" sz="1100">
                <a:latin typeface="Georgia"/>
                <a:ea typeface="Georgia"/>
                <a:cs typeface="Georgia"/>
                <a:sym typeface="Georgia"/>
              </a:rPr>
              <a:t>          0.25 * dataflow_match</a:t>
            </a:r>
            <a:endParaRPr sz="1100">
              <a:latin typeface="Georgia"/>
              <a:ea typeface="Georgia"/>
              <a:cs typeface="Georgia"/>
              <a:sym typeface="Georgia"/>
            </a:endParaRPr>
          </a:p>
        </p:txBody>
      </p:sp>
      <p:pic>
        <p:nvPicPr>
          <p:cNvPr id="1104" name="Google Shape;1104;p106"/>
          <p:cNvPicPr preferRelativeResize="0"/>
          <p:nvPr/>
        </p:nvPicPr>
        <p:blipFill>
          <a:blip r:embed="rId3">
            <a:alphaModFix/>
          </a:blip>
          <a:stretch>
            <a:fillRect/>
          </a:stretch>
        </p:blipFill>
        <p:spPr>
          <a:xfrm>
            <a:off x="2903350" y="2143825"/>
            <a:ext cx="6088250" cy="2123200"/>
          </a:xfrm>
          <a:prstGeom prst="rect">
            <a:avLst/>
          </a:prstGeom>
          <a:noFill/>
          <a:ln>
            <a:noFill/>
          </a:ln>
        </p:spPr>
      </p:pic>
      <p:sp>
        <p:nvSpPr>
          <p:cNvPr id="1105" name="Google Shape;1105;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1109"/>
        <p:cNvGrpSpPr/>
        <p:nvPr/>
      </p:nvGrpSpPr>
      <p:grpSpPr>
        <a:xfrm>
          <a:off x="0" y="0"/>
          <a:ext cx="0" cy="0"/>
          <a:chOff x="0" y="0"/>
          <a:chExt cx="0" cy="0"/>
        </a:xfrm>
      </p:grpSpPr>
      <p:sp>
        <p:nvSpPr>
          <p:cNvPr id="1110" name="Google Shape;111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95</a:t>
            </a:fld>
            <a:endParaRPr/>
          </a:p>
        </p:txBody>
      </p:sp>
      <p:pic>
        <p:nvPicPr>
          <p:cNvPr id="1111" name="Google Shape;1111;p107"/>
          <p:cNvPicPr preferRelativeResize="0"/>
          <p:nvPr/>
        </p:nvPicPr>
        <p:blipFill>
          <a:blip r:embed="rId3">
            <a:alphaModFix/>
          </a:blip>
          <a:stretch>
            <a:fillRect/>
          </a:stretch>
        </p:blipFill>
        <p:spPr>
          <a:xfrm>
            <a:off x="509600" y="889100"/>
            <a:ext cx="8124798" cy="3046799"/>
          </a:xfrm>
          <a:prstGeom prst="rect">
            <a:avLst/>
          </a:prstGeom>
          <a:noFill/>
          <a:ln>
            <a:noFill/>
          </a:ln>
        </p:spPr>
      </p:pic>
      <p:sp>
        <p:nvSpPr>
          <p:cNvPr id="1112" name="Google Shape;1112;p107"/>
          <p:cNvSpPr/>
          <p:nvPr/>
        </p:nvSpPr>
        <p:spPr>
          <a:xfrm>
            <a:off x="1823050" y="1616550"/>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7"/>
          <p:cNvSpPr/>
          <p:nvPr/>
        </p:nvSpPr>
        <p:spPr>
          <a:xfrm>
            <a:off x="972550" y="2015475"/>
            <a:ext cx="3249600" cy="2325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7"/>
          <p:cNvSpPr/>
          <p:nvPr/>
        </p:nvSpPr>
        <p:spPr>
          <a:xfrm>
            <a:off x="6055675" y="1310425"/>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7"/>
          <p:cNvSpPr/>
          <p:nvPr/>
        </p:nvSpPr>
        <p:spPr>
          <a:xfrm>
            <a:off x="5251700" y="2141300"/>
            <a:ext cx="2705100" cy="3936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7"/>
          <p:cNvSpPr/>
          <p:nvPr/>
        </p:nvSpPr>
        <p:spPr>
          <a:xfrm>
            <a:off x="3351475" y="2420625"/>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7"/>
          <p:cNvSpPr/>
          <p:nvPr/>
        </p:nvSpPr>
        <p:spPr>
          <a:xfrm>
            <a:off x="7484900" y="2752450"/>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07"/>
          <p:cNvSpPr/>
          <p:nvPr/>
        </p:nvSpPr>
        <p:spPr>
          <a:xfrm>
            <a:off x="509600" y="805250"/>
            <a:ext cx="2990700" cy="38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Code Translation Example</a:t>
            </a:r>
            <a:endParaRPr>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15"/>
                                        </p:tgtEl>
                                        <p:attrNameLst>
                                          <p:attrName>style.visibility</p:attrName>
                                        </p:attrNameLst>
                                      </p:cBhvr>
                                      <p:to>
                                        <p:strVal val="visible"/>
                                      </p:to>
                                    </p:set>
                                    <p:anim calcmode="lin" valueType="num">
                                      <p:cBhvr additive="base">
                                        <p:cTn id="7" dur="1000"/>
                                        <p:tgtEl>
                                          <p:spTgt spid="1115"/>
                                        </p:tgtEl>
                                        <p:attrNameLst>
                                          <p:attrName>ppt_w</p:attrName>
                                        </p:attrNameLst>
                                      </p:cBhvr>
                                      <p:tavLst>
                                        <p:tav tm="0">
                                          <p:val>
                                            <p:strVal val="0"/>
                                          </p:val>
                                        </p:tav>
                                        <p:tav tm="100000">
                                          <p:val>
                                            <p:strVal val="#ppt_w"/>
                                          </p:val>
                                        </p:tav>
                                      </p:tavLst>
                                    </p:anim>
                                    <p:anim calcmode="lin" valueType="num">
                                      <p:cBhvr additive="base">
                                        <p:cTn id="8" dur="1000"/>
                                        <p:tgtEl>
                                          <p:spTgt spid="111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13"/>
                                        </p:tgtEl>
                                        <p:attrNameLst>
                                          <p:attrName>style.visibility</p:attrName>
                                        </p:attrNameLst>
                                      </p:cBhvr>
                                      <p:to>
                                        <p:strVal val="visible"/>
                                      </p:to>
                                    </p:set>
                                    <p:anim calcmode="lin" valueType="num">
                                      <p:cBhvr additive="base">
                                        <p:cTn id="11" dur="1000"/>
                                        <p:tgtEl>
                                          <p:spTgt spid="1113"/>
                                        </p:tgtEl>
                                        <p:attrNameLst>
                                          <p:attrName>ppt_w</p:attrName>
                                        </p:attrNameLst>
                                      </p:cBhvr>
                                      <p:tavLst>
                                        <p:tav tm="0">
                                          <p:val>
                                            <p:strVal val="0"/>
                                          </p:val>
                                        </p:tav>
                                        <p:tav tm="100000">
                                          <p:val>
                                            <p:strVal val="#ppt_w"/>
                                          </p:val>
                                        </p:tav>
                                      </p:tavLst>
                                    </p:anim>
                                    <p:anim calcmode="lin" valueType="num">
                                      <p:cBhvr additive="base">
                                        <p:cTn id="12" dur="1000"/>
                                        <p:tgtEl>
                                          <p:spTgt spid="1113"/>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116"/>
                                        </p:tgtEl>
                                        <p:attrNameLst>
                                          <p:attrName>style.visibility</p:attrName>
                                        </p:attrNameLst>
                                      </p:cBhvr>
                                      <p:to>
                                        <p:strVal val="visible"/>
                                      </p:to>
                                    </p:set>
                                    <p:anim calcmode="lin" valueType="num">
                                      <p:cBhvr additive="base">
                                        <p:cTn id="17" dur="1000"/>
                                        <p:tgtEl>
                                          <p:spTgt spid="1116"/>
                                        </p:tgtEl>
                                        <p:attrNameLst>
                                          <p:attrName>ppt_w</p:attrName>
                                        </p:attrNameLst>
                                      </p:cBhvr>
                                      <p:tavLst>
                                        <p:tav tm="0">
                                          <p:val>
                                            <p:strVal val="0"/>
                                          </p:val>
                                        </p:tav>
                                        <p:tav tm="100000">
                                          <p:val>
                                            <p:strVal val="#ppt_w"/>
                                          </p:val>
                                        </p:tav>
                                      </p:tavLst>
                                    </p:anim>
                                    <p:anim calcmode="lin" valueType="num">
                                      <p:cBhvr additive="base">
                                        <p:cTn id="18" dur="1000"/>
                                        <p:tgtEl>
                                          <p:spTgt spid="1116"/>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117"/>
                                        </p:tgtEl>
                                        <p:attrNameLst>
                                          <p:attrName>style.visibility</p:attrName>
                                        </p:attrNameLst>
                                      </p:cBhvr>
                                      <p:to>
                                        <p:strVal val="visible"/>
                                      </p:to>
                                    </p:set>
                                    <p:anim calcmode="lin" valueType="num">
                                      <p:cBhvr additive="base">
                                        <p:cTn id="21" dur="1000"/>
                                        <p:tgtEl>
                                          <p:spTgt spid="1117"/>
                                        </p:tgtEl>
                                        <p:attrNameLst>
                                          <p:attrName>ppt_w</p:attrName>
                                        </p:attrNameLst>
                                      </p:cBhvr>
                                      <p:tavLst>
                                        <p:tav tm="0">
                                          <p:val>
                                            <p:strVal val="0"/>
                                          </p:val>
                                        </p:tav>
                                        <p:tav tm="100000">
                                          <p:val>
                                            <p:strVal val="#ppt_w"/>
                                          </p:val>
                                        </p:tav>
                                      </p:tavLst>
                                    </p:anim>
                                    <p:anim calcmode="lin" valueType="num">
                                      <p:cBhvr additive="base">
                                        <p:cTn id="22" dur="1000"/>
                                        <p:tgtEl>
                                          <p:spTgt spid="1117"/>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112"/>
                                        </p:tgtEl>
                                        <p:attrNameLst>
                                          <p:attrName>style.visibility</p:attrName>
                                        </p:attrNameLst>
                                      </p:cBhvr>
                                      <p:to>
                                        <p:strVal val="visible"/>
                                      </p:to>
                                    </p:set>
                                    <p:anim calcmode="lin" valueType="num">
                                      <p:cBhvr additive="base">
                                        <p:cTn id="27" dur="1000"/>
                                        <p:tgtEl>
                                          <p:spTgt spid="1112"/>
                                        </p:tgtEl>
                                        <p:attrNameLst>
                                          <p:attrName>ppt_w</p:attrName>
                                        </p:attrNameLst>
                                      </p:cBhvr>
                                      <p:tavLst>
                                        <p:tav tm="0">
                                          <p:val>
                                            <p:strVal val="0"/>
                                          </p:val>
                                        </p:tav>
                                        <p:tav tm="100000">
                                          <p:val>
                                            <p:strVal val="#ppt_w"/>
                                          </p:val>
                                        </p:tav>
                                      </p:tavLst>
                                    </p:anim>
                                    <p:anim calcmode="lin" valueType="num">
                                      <p:cBhvr additive="base">
                                        <p:cTn id="28" dur="1000"/>
                                        <p:tgtEl>
                                          <p:spTgt spid="111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114"/>
                                        </p:tgtEl>
                                        <p:attrNameLst>
                                          <p:attrName>style.visibility</p:attrName>
                                        </p:attrNameLst>
                                      </p:cBhvr>
                                      <p:to>
                                        <p:strVal val="visible"/>
                                      </p:to>
                                    </p:set>
                                    <p:anim calcmode="lin" valueType="num">
                                      <p:cBhvr additive="base">
                                        <p:cTn id="31" dur="1000"/>
                                        <p:tgtEl>
                                          <p:spTgt spid="1114"/>
                                        </p:tgtEl>
                                        <p:attrNameLst>
                                          <p:attrName>ppt_w</p:attrName>
                                        </p:attrNameLst>
                                      </p:cBhvr>
                                      <p:tavLst>
                                        <p:tav tm="0">
                                          <p:val>
                                            <p:strVal val="0"/>
                                          </p:val>
                                        </p:tav>
                                        <p:tav tm="100000">
                                          <p:val>
                                            <p:strVal val="#ppt_w"/>
                                          </p:val>
                                        </p:tav>
                                      </p:tavLst>
                                    </p:anim>
                                    <p:anim calcmode="lin" valueType="num">
                                      <p:cBhvr additive="base">
                                        <p:cTn id="32" dur="1000"/>
                                        <p:tgtEl>
                                          <p:spTgt spid="111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122"/>
        <p:cNvGrpSpPr/>
        <p:nvPr/>
      </p:nvGrpSpPr>
      <p:grpSpPr>
        <a:xfrm>
          <a:off x="0" y="0"/>
          <a:ext cx="0" cy="0"/>
          <a:chOff x="0" y="0"/>
          <a:chExt cx="0" cy="0"/>
        </a:xfrm>
      </p:grpSpPr>
      <p:pic>
        <p:nvPicPr>
          <p:cNvPr id="1123" name="Google Shape;1123;p108"/>
          <p:cNvPicPr preferRelativeResize="0"/>
          <p:nvPr/>
        </p:nvPicPr>
        <p:blipFill>
          <a:blip r:embed="rId3">
            <a:alphaModFix/>
          </a:blip>
          <a:stretch>
            <a:fillRect/>
          </a:stretch>
        </p:blipFill>
        <p:spPr>
          <a:xfrm>
            <a:off x="1740767" y="889375"/>
            <a:ext cx="5567694" cy="3763338"/>
          </a:xfrm>
          <a:prstGeom prst="rect">
            <a:avLst/>
          </a:prstGeom>
          <a:noFill/>
          <a:ln>
            <a:noFill/>
          </a:ln>
        </p:spPr>
      </p:pic>
      <p:sp>
        <p:nvSpPr>
          <p:cNvPr id="1124" name="Google Shape;1124;p108"/>
          <p:cNvSpPr txBox="1"/>
          <p:nvPr/>
        </p:nvSpPr>
        <p:spPr>
          <a:xfrm>
            <a:off x="3113312" y="4117366"/>
            <a:ext cx="89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(PLBART)</a:t>
            </a:r>
            <a:endParaRPr sz="1200">
              <a:latin typeface="Times New Roman"/>
              <a:ea typeface="Times New Roman"/>
              <a:cs typeface="Times New Roman"/>
              <a:sym typeface="Times New Roman"/>
            </a:endParaRPr>
          </a:p>
        </p:txBody>
      </p:sp>
      <p:sp>
        <p:nvSpPr>
          <p:cNvPr id="1125" name="Google Shape;1125;p108"/>
          <p:cNvSpPr/>
          <p:nvPr/>
        </p:nvSpPr>
        <p:spPr>
          <a:xfrm>
            <a:off x="1697800" y="2458265"/>
            <a:ext cx="5705400" cy="2205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96</a:t>
            </a:fld>
            <a:endParaRPr/>
          </a:p>
        </p:txBody>
      </p:sp>
      <p:pic>
        <p:nvPicPr>
          <p:cNvPr id="1127" name="Google Shape;1127;p108"/>
          <p:cNvPicPr preferRelativeResize="0"/>
          <p:nvPr/>
        </p:nvPicPr>
        <p:blipFill>
          <a:blip r:embed="rId4">
            <a:alphaModFix/>
          </a:blip>
          <a:stretch>
            <a:fillRect/>
          </a:stretch>
        </p:blipFill>
        <p:spPr>
          <a:xfrm>
            <a:off x="3612975" y="4767725"/>
            <a:ext cx="1918050" cy="299575"/>
          </a:xfrm>
          <a:prstGeom prst="rect">
            <a:avLst/>
          </a:prstGeom>
          <a:noFill/>
          <a:ln>
            <a:noFill/>
          </a:ln>
        </p:spPr>
      </p:pic>
      <p:pic>
        <p:nvPicPr>
          <p:cNvPr id="1128" name="Google Shape;1128;p108"/>
          <p:cNvPicPr preferRelativeResize="0"/>
          <p:nvPr/>
        </p:nvPicPr>
        <p:blipFill>
          <a:blip r:embed="rId5">
            <a:alphaModFix/>
          </a:blip>
          <a:stretch>
            <a:fillRect/>
          </a:stretch>
        </p:blipFill>
        <p:spPr>
          <a:xfrm>
            <a:off x="1408050" y="120125"/>
            <a:ext cx="6327898" cy="769250"/>
          </a:xfrm>
          <a:prstGeom prst="rect">
            <a:avLst/>
          </a:prstGeom>
          <a:noFill/>
          <a:ln>
            <a:noFill/>
          </a:ln>
        </p:spPr>
      </p:pic>
      <p:sp>
        <p:nvSpPr>
          <p:cNvPr id="1129" name="Google Shape;1129;p108"/>
          <p:cNvSpPr/>
          <p:nvPr/>
        </p:nvSpPr>
        <p:spPr>
          <a:xfrm>
            <a:off x="1697800" y="933030"/>
            <a:ext cx="894300" cy="1641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3"/>
                                        </p:tgtEl>
                                        <p:attrNameLst>
                                          <p:attrName>style.visibility</p:attrName>
                                        </p:attrNameLst>
                                      </p:cBhvr>
                                      <p:to>
                                        <p:strVal val="visible"/>
                                      </p:to>
                                    </p:set>
                                    <p:animEffect transition="in" filter="fade">
                                      <p:cBhvr>
                                        <p:cTn id="7" dur="900"/>
                                        <p:tgtEl>
                                          <p:spTgt spid="1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129"/>
                                        </p:tgtEl>
                                      </p:cBhvr>
                                    </p:animEffect>
                                    <p:set>
                                      <p:cBhvr>
                                        <p:cTn id="12" dur="1" fill="hold">
                                          <p:stCondLst>
                                            <p:cond delay="1000"/>
                                          </p:stCondLst>
                                        </p:cTn>
                                        <p:tgtEl>
                                          <p:spTgt spid="112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125"/>
                                        </p:tgtEl>
                                      </p:cBhvr>
                                    </p:animEffect>
                                    <p:set>
                                      <p:cBhvr>
                                        <p:cTn id="17" dur="1" fill="hold">
                                          <p:stCondLst>
                                            <p:cond delay="1000"/>
                                          </p:stCondLst>
                                        </p:cTn>
                                        <p:tgtEl>
                                          <p:spTgt spid="1125"/>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1124"/>
                                        </p:tgtEl>
                                        <p:attrNameLst>
                                          <p:attrName>style.visibility</p:attrName>
                                        </p:attrNameLst>
                                      </p:cBhvr>
                                      <p:to>
                                        <p:strVal val="visible"/>
                                      </p:to>
                                    </p:set>
                                    <p:animEffect transition="in" filter="fade">
                                      <p:cBhvr>
                                        <p:cTn id="20" dur="1000"/>
                                        <p:tgtEl>
                                          <p:spTgt spid="1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133"/>
        <p:cNvGrpSpPr/>
        <p:nvPr/>
      </p:nvGrpSpPr>
      <p:grpSpPr>
        <a:xfrm>
          <a:off x="0" y="0"/>
          <a:ext cx="0" cy="0"/>
          <a:chOff x="0" y="0"/>
          <a:chExt cx="0" cy="0"/>
        </a:xfrm>
      </p:grpSpPr>
      <p:sp>
        <p:nvSpPr>
          <p:cNvPr id="1134" name="Google Shape;1134;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97</a:t>
            </a:fld>
            <a:endParaRPr/>
          </a:p>
        </p:txBody>
      </p:sp>
      <p:pic>
        <p:nvPicPr>
          <p:cNvPr id="1135" name="Google Shape;1135;p109"/>
          <p:cNvPicPr preferRelativeResize="0"/>
          <p:nvPr/>
        </p:nvPicPr>
        <p:blipFill>
          <a:blip r:embed="rId3">
            <a:alphaModFix/>
          </a:blip>
          <a:stretch>
            <a:fillRect/>
          </a:stretch>
        </p:blipFill>
        <p:spPr>
          <a:xfrm>
            <a:off x="3612975" y="4767725"/>
            <a:ext cx="1918050" cy="299575"/>
          </a:xfrm>
          <a:prstGeom prst="rect">
            <a:avLst/>
          </a:prstGeom>
          <a:noFill/>
          <a:ln>
            <a:noFill/>
          </a:ln>
        </p:spPr>
      </p:pic>
      <p:sp>
        <p:nvSpPr>
          <p:cNvPr id="1136" name="Google Shape;1136;p109"/>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CodeBERT vs. CodeGPT vs. PLBART</a:t>
            </a:r>
            <a:endParaRPr sz="2520">
              <a:solidFill>
                <a:srgbClr val="000000"/>
              </a:solidFill>
              <a:latin typeface="Georgia"/>
              <a:ea typeface="Georgia"/>
              <a:cs typeface="Georgia"/>
              <a:sym typeface="Georgia"/>
            </a:endParaRPr>
          </a:p>
        </p:txBody>
      </p:sp>
      <p:grpSp>
        <p:nvGrpSpPr>
          <p:cNvPr id="1137" name="Google Shape;1137;p109"/>
          <p:cNvGrpSpPr/>
          <p:nvPr/>
        </p:nvGrpSpPr>
        <p:grpSpPr>
          <a:xfrm>
            <a:off x="164400" y="1139350"/>
            <a:ext cx="4338125" cy="1557575"/>
            <a:chOff x="164400" y="1291750"/>
            <a:chExt cx="4338125" cy="1557575"/>
          </a:xfrm>
        </p:grpSpPr>
        <p:sp>
          <p:nvSpPr>
            <p:cNvPr id="1138" name="Google Shape;1138;p109"/>
            <p:cNvSpPr/>
            <p:nvPr/>
          </p:nvSpPr>
          <p:spPr>
            <a:xfrm>
              <a:off x="164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109"/>
            <p:cNvGrpSpPr/>
            <p:nvPr/>
          </p:nvGrpSpPr>
          <p:grpSpPr>
            <a:xfrm>
              <a:off x="240325" y="1390900"/>
              <a:ext cx="4262200" cy="1458425"/>
              <a:chOff x="240325" y="1390900"/>
              <a:chExt cx="4262200" cy="1458425"/>
            </a:xfrm>
          </p:grpSpPr>
          <p:pic>
            <p:nvPicPr>
              <p:cNvPr id="1140" name="Google Shape;1140;p109"/>
              <p:cNvPicPr preferRelativeResize="0"/>
              <p:nvPr/>
            </p:nvPicPr>
            <p:blipFill rotWithShape="1">
              <a:blip r:embed="rId4">
                <a:alphaModFix/>
              </a:blip>
              <a:srcRect l="6664"/>
              <a:stretch/>
            </p:blipFill>
            <p:spPr>
              <a:xfrm>
                <a:off x="240325" y="1390900"/>
                <a:ext cx="4262200" cy="1148450"/>
              </a:xfrm>
              <a:prstGeom prst="rect">
                <a:avLst/>
              </a:prstGeom>
              <a:noFill/>
              <a:ln>
                <a:noFill/>
              </a:ln>
            </p:spPr>
          </p:pic>
          <p:sp>
            <p:nvSpPr>
              <p:cNvPr id="1141" name="Google Shape;1141;p109"/>
              <p:cNvSpPr txBox="1"/>
              <p:nvPr/>
            </p:nvSpPr>
            <p:spPr>
              <a:xfrm>
                <a:off x="2029275" y="2449125"/>
                <a:ext cx="68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BERT</a:t>
                </a:r>
                <a:endParaRPr>
                  <a:latin typeface="Times New Roman"/>
                  <a:ea typeface="Times New Roman"/>
                  <a:cs typeface="Times New Roman"/>
                  <a:sym typeface="Times New Roman"/>
                </a:endParaRPr>
              </a:p>
            </p:txBody>
          </p:sp>
        </p:grpSp>
      </p:grpSp>
      <p:grpSp>
        <p:nvGrpSpPr>
          <p:cNvPr id="1142" name="Google Shape;1142;p109"/>
          <p:cNvGrpSpPr/>
          <p:nvPr/>
        </p:nvGrpSpPr>
        <p:grpSpPr>
          <a:xfrm>
            <a:off x="4660200" y="1139350"/>
            <a:ext cx="4338000" cy="1557575"/>
            <a:chOff x="4736400" y="1291750"/>
            <a:chExt cx="4338000" cy="1557575"/>
          </a:xfrm>
        </p:grpSpPr>
        <p:pic>
          <p:nvPicPr>
            <p:cNvPr id="1143" name="Google Shape;1143;p109"/>
            <p:cNvPicPr preferRelativeResize="0"/>
            <p:nvPr/>
          </p:nvPicPr>
          <p:blipFill>
            <a:blip r:embed="rId5">
              <a:alphaModFix/>
            </a:blip>
            <a:stretch>
              <a:fillRect/>
            </a:stretch>
          </p:blipFill>
          <p:spPr>
            <a:xfrm>
              <a:off x="4807325" y="1428231"/>
              <a:ext cx="4262199" cy="1073794"/>
            </a:xfrm>
            <a:prstGeom prst="rect">
              <a:avLst/>
            </a:prstGeom>
            <a:noFill/>
            <a:ln>
              <a:noFill/>
            </a:ln>
          </p:spPr>
        </p:pic>
        <p:sp>
          <p:nvSpPr>
            <p:cNvPr id="1144" name="Google Shape;1144;p109"/>
            <p:cNvSpPr txBox="1"/>
            <p:nvPr/>
          </p:nvSpPr>
          <p:spPr>
            <a:xfrm>
              <a:off x="6664080" y="2449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GPT</a:t>
              </a:r>
              <a:endParaRPr>
                <a:latin typeface="Times New Roman"/>
                <a:ea typeface="Times New Roman"/>
                <a:cs typeface="Times New Roman"/>
                <a:sym typeface="Times New Roman"/>
              </a:endParaRPr>
            </a:p>
          </p:txBody>
        </p:sp>
        <p:sp>
          <p:nvSpPr>
            <p:cNvPr id="1145" name="Google Shape;1145;p109"/>
            <p:cNvSpPr/>
            <p:nvPr/>
          </p:nvSpPr>
          <p:spPr>
            <a:xfrm>
              <a:off x="4736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09"/>
          <p:cNvGrpSpPr/>
          <p:nvPr/>
        </p:nvGrpSpPr>
        <p:grpSpPr>
          <a:xfrm>
            <a:off x="1904125" y="2815750"/>
            <a:ext cx="5335751" cy="1771275"/>
            <a:chOff x="1904125" y="2891950"/>
            <a:chExt cx="5335751" cy="1771275"/>
          </a:xfrm>
        </p:grpSpPr>
        <p:pic>
          <p:nvPicPr>
            <p:cNvPr id="1147" name="Google Shape;1147;p109"/>
            <p:cNvPicPr preferRelativeResize="0"/>
            <p:nvPr/>
          </p:nvPicPr>
          <p:blipFill>
            <a:blip r:embed="rId6">
              <a:alphaModFix/>
            </a:blip>
            <a:stretch>
              <a:fillRect/>
            </a:stretch>
          </p:blipFill>
          <p:spPr>
            <a:xfrm>
              <a:off x="1904125" y="2920732"/>
              <a:ext cx="5335751" cy="1428293"/>
            </a:xfrm>
            <a:prstGeom prst="rect">
              <a:avLst/>
            </a:prstGeom>
            <a:noFill/>
            <a:ln>
              <a:noFill/>
            </a:ln>
          </p:spPr>
        </p:pic>
        <p:sp>
          <p:nvSpPr>
            <p:cNvPr id="1148" name="Google Shape;1148;p109"/>
            <p:cNvSpPr/>
            <p:nvPr/>
          </p:nvSpPr>
          <p:spPr>
            <a:xfrm>
              <a:off x="1981725" y="2891950"/>
              <a:ext cx="5231100" cy="16875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9"/>
            <p:cNvSpPr txBox="1"/>
            <p:nvPr/>
          </p:nvSpPr>
          <p:spPr>
            <a:xfrm>
              <a:off x="4229850" y="4263025"/>
              <a:ext cx="9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PLBART</a:t>
              </a:r>
              <a:endParaRPr>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7"/>
                                        </p:tgtEl>
                                        <p:attrNameLst>
                                          <p:attrName>style.visibility</p:attrName>
                                        </p:attrNameLst>
                                      </p:cBhvr>
                                      <p:to>
                                        <p:strVal val="visible"/>
                                      </p:to>
                                    </p:set>
                                    <p:animEffect transition="in" filter="fade">
                                      <p:cBhvr>
                                        <p:cTn id="7" dur="800"/>
                                        <p:tgtEl>
                                          <p:spTgt spid="1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2"/>
                                        </p:tgtEl>
                                        <p:attrNameLst>
                                          <p:attrName>style.visibility</p:attrName>
                                        </p:attrNameLst>
                                      </p:cBhvr>
                                      <p:to>
                                        <p:strVal val="visible"/>
                                      </p:to>
                                    </p:set>
                                    <p:animEffect transition="in" filter="fade">
                                      <p:cBhvr>
                                        <p:cTn id="12" dur="1000"/>
                                        <p:tgtEl>
                                          <p:spTgt spid="1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6"/>
                                        </p:tgtEl>
                                        <p:attrNameLst>
                                          <p:attrName>style.visibility</p:attrName>
                                        </p:attrNameLst>
                                      </p:cBhvr>
                                      <p:to>
                                        <p:strVal val="visible"/>
                                      </p:to>
                                    </p:set>
                                    <p:animEffect transition="in" filter="fade">
                                      <p:cBhvr>
                                        <p:cTn id="17" dur="1000"/>
                                        <p:tgtEl>
                                          <p:spTgt spid="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153"/>
        <p:cNvGrpSpPr/>
        <p:nvPr/>
      </p:nvGrpSpPr>
      <p:grpSpPr>
        <a:xfrm>
          <a:off x="0" y="0"/>
          <a:ext cx="0" cy="0"/>
          <a:chOff x="0" y="0"/>
          <a:chExt cx="0" cy="0"/>
        </a:xfrm>
      </p:grpSpPr>
      <p:sp>
        <p:nvSpPr>
          <p:cNvPr id="1154" name="Google Shape;1154;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98</a:t>
            </a:fld>
            <a:endParaRPr/>
          </a:p>
        </p:txBody>
      </p:sp>
      <p:pic>
        <p:nvPicPr>
          <p:cNvPr id="1155" name="Google Shape;1155;p11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56" name="Google Shape;1156;p110"/>
          <p:cNvPicPr preferRelativeResize="0"/>
          <p:nvPr/>
        </p:nvPicPr>
        <p:blipFill rotWithShape="1">
          <a:blip r:embed="rId4">
            <a:alphaModFix/>
          </a:blip>
          <a:srcRect l="15561" b="58607"/>
          <a:stretch/>
        </p:blipFill>
        <p:spPr>
          <a:xfrm>
            <a:off x="1206150" y="1474925"/>
            <a:ext cx="6499725" cy="2153700"/>
          </a:xfrm>
          <a:prstGeom prst="rect">
            <a:avLst/>
          </a:prstGeom>
          <a:noFill/>
          <a:ln>
            <a:noFill/>
          </a:ln>
        </p:spPr>
      </p:pic>
      <p:sp>
        <p:nvSpPr>
          <p:cNvPr id="1157" name="Google Shape;1157;p11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RQ1 : Takeaway - Transformers can learn syntax</a:t>
            </a:r>
            <a:endParaRPr sz="2520">
              <a:solidFill>
                <a:srgbClr val="000000"/>
              </a:solidFill>
              <a:latin typeface="Georgia"/>
              <a:ea typeface="Georgia"/>
              <a:cs typeface="Georgia"/>
              <a:sym typeface="Georgia"/>
            </a:endParaRPr>
          </a:p>
        </p:txBody>
      </p:sp>
      <p:sp>
        <p:nvSpPr>
          <p:cNvPr id="1158" name="Google Shape;1158;p110"/>
          <p:cNvSpPr/>
          <p:nvPr/>
        </p:nvSpPr>
        <p:spPr>
          <a:xfrm>
            <a:off x="1217893" y="3288093"/>
            <a:ext cx="6333000" cy="299700"/>
          </a:xfrm>
          <a:prstGeom prst="roundRect">
            <a:avLst>
              <a:gd name="adj" fmla="val 7928"/>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0"/>
          <p:cNvSpPr/>
          <p:nvPr/>
        </p:nvSpPr>
        <p:spPr>
          <a:xfrm>
            <a:off x="1217893" y="2577498"/>
            <a:ext cx="6333000" cy="2997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0"/>
          <p:cNvSpPr/>
          <p:nvPr/>
        </p:nvSpPr>
        <p:spPr>
          <a:xfrm>
            <a:off x="1264014" y="2222566"/>
            <a:ext cx="6333000" cy="299700"/>
          </a:xfrm>
          <a:prstGeom prst="roundRect">
            <a:avLst>
              <a:gd name="adj" fmla="val 79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1000"/>
                                        <p:tgtEl>
                                          <p:spTgt spid="1158"/>
                                        </p:tgtEl>
                                      </p:cBhvr>
                                    </p:animEffect>
                                  </p:childTnLst>
                                </p:cTn>
                              </p:par>
                              <p:par>
                                <p:cTn id="8" presetID="10" presetClass="entr" presetSubtype="0" fill="hold" nodeType="withEffect">
                                  <p:stCondLst>
                                    <p:cond delay="0"/>
                                  </p:stCondLst>
                                  <p:childTnLst>
                                    <p:set>
                                      <p:cBhvr>
                                        <p:cTn id="9" dur="1" fill="hold">
                                          <p:stCondLst>
                                            <p:cond delay="0"/>
                                          </p:stCondLst>
                                        </p:cTn>
                                        <p:tgtEl>
                                          <p:spTgt spid="1159"/>
                                        </p:tgtEl>
                                        <p:attrNameLst>
                                          <p:attrName>style.visibility</p:attrName>
                                        </p:attrNameLst>
                                      </p:cBhvr>
                                      <p:to>
                                        <p:strVal val="visible"/>
                                      </p:to>
                                    </p:set>
                                    <p:animEffect transition="in" filter="fade">
                                      <p:cBhvr>
                                        <p:cTn id="10" dur="1000"/>
                                        <p:tgtEl>
                                          <p:spTgt spid="1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1164"/>
        <p:cNvGrpSpPr/>
        <p:nvPr/>
      </p:nvGrpSpPr>
      <p:grpSpPr>
        <a:xfrm>
          <a:off x="0" y="0"/>
          <a:ext cx="0" cy="0"/>
          <a:chOff x="0" y="0"/>
          <a:chExt cx="0" cy="0"/>
        </a:xfrm>
      </p:grpSpPr>
      <p:sp>
        <p:nvSpPr>
          <p:cNvPr id="1165" name="Google Shape;1165;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99</a:t>
            </a:fld>
            <a:endParaRPr/>
          </a:p>
        </p:txBody>
      </p:sp>
      <p:pic>
        <p:nvPicPr>
          <p:cNvPr id="1166" name="Google Shape;1166;p11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67" name="Google Shape;1167;p111"/>
          <p:cNvPicPr preferRelativeResize="0"/>
          <p:nvPr/>
        </p:nvPicPr>
        <p:blipFill>
          <a:blip r:embed="rId4">
            <a:alphaModFix/>
          </a:blip>
          <a:stretch>
            <a:fillRect/>
          </a:stretch>
        </p:blipFill>
        <p:spPr>
          <a:xfrm>
            <a:off x="1816975" y="1017725"/>
            <a:ext cx="5377789" cy="3635000"/>
          </a:xfrm>
          <a:prstGeom prst="rect">
            <a:avLst/>
          </a:prstGeom>
          <a:noFill/>
          <a:ln>
            <a:noFill/>
          </a:ln>
        </p:spPr>
      </p:pic>
      <p:sp>
        <p:nvSpPr>
          <p:cNvPr id="1168" name="Google Shape;1168;p111"/>
          <p:cNvSpPr txBox="1"/>
          <p:nvPr/>
        </p:nvSpPr>
        <p:spPr>
          <a:xfrm>
            <a:off x="464100" y="445025"/>
            <a:ext cx="8520600" cy="572700"/>
          </a:xfrm>
          <a:prstGeom prst="rect">
            <a:avLst/>
          </a:prstGeom>
          <a:noFill/>
          <a:ln>
            <a:noFill/>
          </a:ln>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2520">
                <a:latin typeface="Georgia"/>
                <a:ea typeface="Georgia"/>
                <a:cs typeface="Georgia"/>
                <a:sym typeface="Georgia"/>
              </a:rPr>
              <a:t>RQ1 : Takeaway - Pretrained models improves Code editing</a:t>
            </a:r>
            <a:endParaRPr sz="2520">
              <a:solidFill>
                <a:srgbClr val="000000"/>
              </a:solidFill>
              <a:latin typeface="Georgia"/>
              <a:ea typeface="Georgia"/>
              <a:cs typeface="Georgia"/>
              <a:sym typeface="Georgia"/>
            </a:endParaRPr>
          </a:p>
        </p:txBody>
      </p:sp>
      <p:sp>
        <p:nvSpPr>
          <p:cNvPr id="1169" name="Google Shape;1169;p111"/>
          <p:cNvSpPr/>
          <p:nvPr/>
        </p:nvSpPr>
        <p:spPr>
          <a:xfrm>
            <a:off x="1937382" y="2571750"/>
            <a:ext cx="5178600" cy="1937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1"/>
          <p:cNvSpPr/>
          <p:nvPr/>
        </p:nvSpPr>
        <p:spPr>
          <a:xfrm>
            <a:off x="1937635" y="2571750"/>
            <a:ext cx="681000" cy="1937700"/>
          </a:xfrm>
          <a:prstGeom prst="roundRect">
            <a:avLst>
              <a:gd name="adj" fmla="val 3636"/>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1"/>
          <p:cNvSpPr/>
          <p:nvPr/>
        </p:nvSpPr>
        <p:spPr>
          <a:xfrm>
            <a:off x="1937625" y="1538100"/>
            <a:ext cx="5178600" cy="951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1"/>
          <p:cNvSpPr/>
          <p:nvPr/>
        </p:nvSpPr>
        <p:spPr>
          <a:xfrm>
            <a:off x="1937625" y="1538100"/>
            <a:ext cx="681000" cy="951600"/>
          </a:xfrm>
          <a:prstGeom prst="roundRect">
            <a:avLst>
              <a:gd name="adj" fmla="val 3636"/>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animEffect transition="in" filter="fade">
                                      <p:cBhvr>
                                        <p:cTn id="7" dur="1000"/>
                                        <p:tgtEl>
                                          <p:spTgt spid="1169"/>
                                        </p:tgtEl>
                                      </p:cBhvr>
                                    </p:animEffect>
                                  </p:childTnLst>
                                </p:cTn>
                              </p:par>
                              <p:par>
                                <p:cTn id="8" presetID="10" presetClass="entr" presetSubtype="0" fill="hold" nodeType="withEffect">
                                  <p:stCondLst>
                                    <p:cond delay="0"/>
                                  </p:stCondLst>
                                  <p:childTnLst>
                                    <p:set>
                                      <p:cBhvr>
                                        <p:cTn id="9" dur="1" fill="hold">
                                          <p:stCondLst>
                                            <p:cond delay="0"/>
                                          </p:stCondLst>
                                        </p:cTn>
                                        <p:tgtEl>
                                          <p:spTgt spid="1171"/>
                                        </p:tgtEl>
                                        <p:attrNameLst>
                                          <p:attrName>style.visibility</p:attrName>
                                        </p:attrNameLst>
                                      </p:cBhvr>
                                      <p:to>
                                        <p:strVal val="visible"/>
                                      </p:to>
                                    </p:set>
                                    <p:animEffect transition="in" filter="fade">
                                      <p:cBhvr>
                                        <p:cTn id="10" dur="1000"/>
                                        <p:tgtEl>
                                          <p:spTgt spid="1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72"/>
                                        </p:tgtEl>
                                        <p:attrNameLst>
                                          <p:attrName>style.visibility</p:attrName>
                                        </p:attrNameLst>
                                      </p:cBhvr>
                                      <p:to>
                                        <p:strVal val="visible"/>
                                      </p:to>
                                    </p:set>
                                    <p:animEffect transition="in" filter="fade">
                                      <p:cBhvr>
                                        <p:cTn id="15" dur="1000"/>
                                        <p:tgtEl>
                                          <p:spTgt spid="1172"/>
                                        </p:tgtEl>
                                      </p:cBhvr>
                                    </p:animEffect>
                                  </p:childTnLst>
                                </p:cTn>
                              </p:par>
                              <p:par>
                                <p:cTn id="16" presetID="10" presetClass="entr" presetSubtype="0" fill="hold" nodeType="withEffect">
                                  <p:stCondLst>
                                    <p:cond delay="0"/>
                                  </p:stCondLst>
                                  <p:childTnLst>
                                    <p:set>
                                      <p:cBhvr>
                                        <p:cTn id="17" dur="1" fill="hold">
                                          <p:stCondLst>
                                            <p:cond delay="0"/>
                                          </p:stCondLst>
                                        </p:cTn>
                                        <p:tgtEl>
                                          <p:spTgt spid="1170"/>
                                        </p:tgtEl>
                                        <p:attrNameLst>
                                          <p:attrName>style.visibility</p:attrName>
                                        </p:attrNameLst>
                                      </p:cBhvr>
                                      <p:to>
                                        <p:strVal val="visible"/>
                                      </p:to>
                                    </p:set>
                                    <p:animEffect transition="in" filter="fade">
                                      <p:cBhvr>
                                        <p:cTn id="18" dur="1000"/>
                                        <p:tgtEl>
                                          <p:spTgt spid="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7464</Words>
  <Application>Microsoft Office PowerPoint</Application>
  <PresentationFormat>On-screen Show (16:9)</PresentationFormat>
  <Paragraphs>879</Paragraphs>
  <Slides>100</Slides>
  <Notes>100</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100</vt:i4>
      </vt:variant>
    </vt:vector>
  </HeadingPairs>
  <TitlesOfParts>
    <vt:vector size="108" baseType="lpstr">
      <vt:lpstr>Arial</vt:lpstr>
      <vt:lpstr>Roboto</vt:lpstr>
      <vt:lpstr>Times New Roman</vt:lpstr>
      <vt:lpstr>Lobster</vt:lpstr>
      <vt:lpstr>Caveat</vt:lpstr>
      <vt:lpstr>Georgia</vt:lpstr>
      <vt:lpstr>Courier New</vt:lpstr>
      <vt:lpstr>Simple Light</vt:lpstr>
      <vt:lpstr>Learning To Edit Code Ph.D. Proposal Presentation </vt:lpstr>
      <vt:lpstr>Automatic Code Editing</vt:lpstr>
      <vt:lpstr>PowerPoint Presentation</vt:lpstr>
      <vt:lpstr>Code Edits Are Repetitive [Meng et. al. 2011, 2013], [Ray et. al. 2015]</vt:lpstr>
      <vt:lpstr>Automating Code Edits - Template/Search based</vt:lpstr>
      <vt:lpstr>Automating Code Edits - Template/Search based</vt:lpstr>
      <vt:lpstr>Code Editing Task - Learning Based Solution </vt:lpstr>
      <vt:lpstr>What are my Contributions?  </vt:lpstr>
      <vt:lpstr>Automated Code Editing - Existing works. </vt:lpstr>
      <vt:lpstr>Encoder-Decoder Based Code Editing What is it? </vt:lpstr>
      <vt:lpstr>Code Editing with Encoder-Decoder </vt:lpstr>
      <vt:lpstr>Code Editing with Encoder-Decoder </vt:lpstr>
      <vt:lpstr>Code Editing with Encoder-Decoder </vt:lpstr>
      <vt:lpstr>Encoder-Decoder Based Code Editing  Where does my dissertation stand?</vt:lpstr>
      <vt:lpstr>PowerPoint Presentation</vt:lpstr>
      <vt:lpstr>Desired Properties of  Encoder and Decoder</vt:lpstr>
      <vt:lpstr>Properties of Source Code. </vt:lpstr>
      <vt:lpstr>Properties of Source Code. </vt:lpstr>
      <vt:lpstr>Desired Properties of the Encoder </vt:lpstr>
      <vt:lpstr>Desired Properties of the Decoder </vt:lpstr>
      <vt:lpstr>PowerPoint Presentation</vt:lpstr>
      <vt:lpstr>Code as sequence of tokens [Tufano et. al. 2018, 2019]</vt:lpstr>
      <vt:lpstr>Code as sequence of tokens [Tufano et. al. 2018, 2019]</vt:lpstr>
      <vt:lpstr>CODIT: Code Editing With Tree Based Neural Models  TSE - 2020</vt:lpstr>
      <vt:lpstr>PowerPoint Presentation</vt:lpstr>
      <vt:lpstr>PowerPoint Presentation</vt:lpstr>
      <vt:lpstr>PowerPoint Presentation</vt:lpstr>
      <vt:lpstr>PowerPoint Presentation</vt:lpstr>
      <vt:lpstr>CODIT Step 1 Tree Translation</vt:lpstr>
      <vt:lpstr>CODIT: Code Editing With Tree Based Neural Models</vt:lpstr>
      <vt:lpstr>CODIT: Code Editing With Tree Based Neural Models</vt:lpstr>
      <vt:lpstr>CODIT: Code Editing With Tree Based Neural Models</vt:lpstr>
      <vt:lpstr>CODIT: Code Editing With Tree Based Neural Models</vt:lpstr>
      <vt:lpstr>CODIT: Code Editing With Tree Based Neural Models</vt:lpstr>
      <vt:lpstr>CODIT Step 2 Token Generation</vt:lpstr>
      <vt:lpstr>CODIT: Code Editing With Tree Based Neural Models</vt:lpstr>
      <vt:lpstr>CODIT: Code Editing With Tree Based Neural Models</vt:lpstr>
      <vt:lpstr>CODIT Evaluation</vt:lpstr>
      <vt:lpstr>Study Subjects</vt:lpstr>
      <vt:lpstr>     Results (Accuracy in top 5 edited code)</vt:lpstr>
      <vt:lpstr>Example Edits</vt:lpstr>
      <vt:lpstr>Application - Automatic Program repair</vt:lpstr>
      <vt:lpstr>Application - Automatic Program Repair - Examples</vt:lpstr>
      <vt:lpstr>Take Away Point  Generating Syntax Tree Guarantees Syntactic Correctness of Edited Code.</vt:lpstr>
      <vt:lpstr>Contexual Correctness: Is it there?</vt:lpstr>
      <vt:lpstr>PowerPoint Presentation</vt:lpstr>
      <vt:lpstr>PowerPoint Presentation</vt:lpstr>
      <vt:lpstr>Unified Pre-training for Program Understanding and Generation (PLBART) NAACL - 2021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PLBART Evaluation</vt:lpstr>
      <vt:lpstr>Downstream Tasks</vt:lpstr>
      <vt:lpstr>Code Editing (Program Repair) Result</vt:lpstr>
      <vt:lpstr>Take Away Point  Large scale model and pre-training for code generation help generate contextually correct code.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MODIT : Multi-Modal Learning of Editing Source Code Work in progress</vt:lpstr>
      <vt:lpstr>PowerPoint Presentation</vt:lpstr>
      <vt:lpstr>PowerPoint Presentation</vt:lpstr>
      <vt:lpstr>MODIT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Away Point  Multi-Modal input improve automated Code Editing. Using One single encoder is the best way to encode multiple modalities.</vt:lpstr>
      <vt:lpstr>No Source Code Specific training in PLBART and MODIT? Is it Enough? </vt:lpstr>
      <vt:lpstr>PowerPoint Presentation</vt:lpstr>
      <vt:lpstr>PowerPoint Presentation</vt:lpstr>
      <vt:lpstr>PowerPoint Presentation</vt:lpstr>
      <vt:lpstr>ReCordit : Reinforcing Program Properties for Multi-Modal Source Code Editing Work in progress</vt:lpstr>
      <vt:lpstr>PowerPoint Presentation</vt:lpstr>
      <vt:lpstr>PowerPoint Presentation</vt:lpstr>
      <vt:lpstr>PowerPoint Presentation</vt:lpstr>
      <vt:lpstr>PowerPoint Presentation</vt:lpstr>
      <vt:lpstr>BERT - Pretrained Transformer Encoder</vt:lpstr>
      <vt:lpstr>PowerPoint Presentation</vt:lpstr>
      <vt:lpstr>PowerPoint Presentation</vt:lpstr>
      <vt:lpstr>PLBART - Code Translation Result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Edit Code Ph.D. Proposal Presentation </dc:title>
  <cp:lastModifiedBy>Saikat Chakraborty</cp:lastModifiedBy>
  <cp:revision>1</cp:revision>
  <dcterms:modified xsi:type="dcterms:W3CDTF">2022-07-20T04:48:36Z</dcterms:modified>
</cp:coreProperties>
</file>